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1" r:id="rId1"/>
  </p:sldMasterIdLst>
  <p:notesMasterIdLst>
    <p:notesMasterId r:id="rId38"/>
  </p:notesMasterIdLst>
  <p:handoutMasterIdLst>
    <p:handoutMasterId r:id="rId39"/>
  </p:handoutMasterIdLst>
  <p:sldIdLst>
    <p:sldId id="256" r:id="rId2"/>
    <p:sldId id="490" r:id="rId3"/>
    <p:sldId id="560" r:id="rId4"/>
    <p:sldId id="567" r:id="rId5"/>
    <p:sldId id="288" r:id="rId6"/>
    <p:sldId id="561" r:id="rId7"/>
    <p:sldId id="584" r:id="rId8"/>
    <p:sldId id="605" r:id="rId9"/>
    <p:sldId id="574" r:id="rId10"/>
    <p:sldId id="575" r:id="rId11"/>
    <p:sldId id="576" r:id="rId12"/>
    <p:sldId id="577" r:id="rId13"/>
    <p:sldId id="578" r:id="rId14"/>
    <p:sldId id="581" r:id="rId15"/>
    <p:sldId id="579" r:id="rId16"/>
    <p:sldId id="580" r:id="rId17"/>
    <p:sldId id="573" r:id="rId18"/>
    <p:sldId id="582" r:id="rId19"/>
    <p:sldId id="583" r:id="rId20"/>
    <p:sldId id="559" r:id="rId21"/>
    <p:sldId id="585" r:id="rId22"/>
    <p:sldId id="586" r:id="rId23"/>
    <p:sldId id="588" r:id="rId24"/>
    <p:sldId id="599" r:id="rId25"/>
    <p:sldId id="600" r:id="rId26"/>
    <p:sldId id="594" r:id="rId27"/>
    <p:sldId id="596" r:id="rId28"/>
    <p:sldId id="597" r:id="rId29"/>
    <p:sldId id="598" r:id="rId30"/>
    <p:sldId id="601" r:id="rId31"/>
    <p:sldId id="602" r:id="rId32"/>
    <p:sldId id="603" r:id="rId33"/>
    <p:sldId id="604" r:id="rId34"/>
    <p:sldId id="606" r:id="rId35"/>
    <p:sldId id="273" r:id="rId36"/>
    <p:sldId id="494" r:id="rId37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8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060AD7-C016-40E7-A2FC-8DF2507250C2}" v="6" dt="2023-08-29T10:20:43.8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36"/>
    <p:restoredTop sz="88441" autoAdjust="0"/>
  </p:normalViewPr>
  <p:slideViewPr>
    <p:cSldViewPr snapToGrid="0" snapToObjects="1">
      <p:cViewPr varScale="1">
        <p:scale>
          <a:sx n="108" d="100"/>
          <a:sy n="108" d="100"/>
        </p:scale>
        <p:origin x="90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nney, Zachary Orion" userId="23b90841-6f82-4a8e-9640-99a475f9d973" providerId="ADAL" clId="{AE060AD7-C016-40E7-A2FC-8DF2507250C2}"/>
    <pc:docChg chg="custSel addSld delSld modSld">
      <pc:chgData name="Binney, Zachary Orion" userId="23b90841-6f82-4a8e-9640-99a475f9d973" providerId="ADAL" clId="{AE060AD7-C016-40E7-A2FC-8DF2507250C2}" dt="2023-08-29T10:20:43.886" v="713"/>
      <pc:docMkLst>
        <pc:docMk/>
      </pc:docMkLst>
      <pc:sldChg chg="modSp mod">
        <pc:chgData name="Binney, Zachary Orion" userId="23b90841-6f82-4a8e-9640-99a475f9d973" providerId="ADAL" clId="{AE060AD7-C016-40E7-A2FC-8DF2507250C2}" dt="2023-08-16T09:56:00.676" v="308" actId="20577"/>
        <pc:sldMkLst>
          <pc:docMk/>
          <pc:sldMk cId="1598264511" sldId="256"/>
        </pc:sldMkLst>
        <pc:spChg chg="mod">
          <ac:chgData name="Binney, Zachary Orion" userId="23b90841-6f82-4a8e-9640-99a475f9d973" providerId="ADAL" clId="{AE060AD7-C016-40E7-A2FC-8DF2507250C2}" dt="2023-08-16T09:56:00.676" v="308" actId="20577"/>
          <ac:spMkLst>
            <pc:docMk/>
            <pc:sldMk cId="1598264511" sldId="256"/>
            <ac:spMk id="2" creationId="{00000000-0000-0000-0000-000000000000}"/>
          </ac:spMkLst>
        </pc:spChg>
      </pc:sldChg>
      <pc:sldChg chg="modSp mod">
        <pc:chgData name="Binney, Zachary Orion" userId="23b90841-6f82-4a8e-9640-99a475f9d973" providerId="ADAL" clId="{AE060AD7-C016-40E7-A2FC-8DF2507250C2}" dt="2023-08-16T15:50:32.403" v="427" actId="207"/>
        <pc:sldMkLst>
          <pc:docMk/>
          <pc:sldMk cId="1356089849" sldId="273"/>
        </pc:sldMkLst>
        <pc:spChg chg="mod">
          <ac:chgData name="Binney, Zachary Orion" userId="23b90841-6f82-4a8e-9640-99a475f9d973" providerId="ADAL" clId="{AE060AD7-C016-40E7-A2FC-8DF2507250C2}" dt="2023-08-16T15:50:32.403" v="427" actId="207"/>
          <ac:spMkLst>
            <pc:docMk/>
            <pc:sldMk cId="1356089849" sldId="273"/>
            <ac:spMk id="3" creationId="{00000000-0000-0000-0000-000000000000}"/>
          </ac:spMkLst>
        </pc:spChg>
      </pc:sldChg>
      <pc:sldChg chg="del">
        <pc:chgData name="Binney, Zachary Orion" userId="23b90841-6f82-4a8e-9640-99a475f9d973" providerId="ADAL" clId="{AE060AD7-C016-40E7-A2FC-8DF2507250C2}" dt="2023-08-15T18:00:24.048" v="2" actId="47"/>
        <pc:sldMkLst>
          <pc:docMk/>
          <pc:sldMk cId="3499616013" sldId="335"/>
        </pc:sldMkLst>
      </pc:sldChg>
      <pc:sldChg chg="del">
        <pc:chgData name="Binney, Zachary Orion" userId="23b90841-6f82-4a8e-9640-99a475f9d973" providerId="ADAL" clId="{AE060AD7-C016-40E7-A2FC-8DF2507250C2}" dt="2023-08-15T18:00:08.988" v="1" actId="47"/>
        <pc:sldMkLst>
          <pc:docMk/>
          <pc:sldMk cId="576130941" sldId="485"/>
        </pc:sldMkLst>
      </pc:sldChg>
      <pc:sldChg chg="del">
        <pc:chgData name="Binney, Zachary Orion" userId="23b90841-6f82-4a8e-9640-99a475f9d973" providerId="ADAL" clId="{AE060AD7-C016-40E7-A2FC-8DF2507250C2}" dt="2023-08-15T18:00:08.988" v="1" actId="47"/>
        <pc:sldMkLst>
          <pc:docMk/>
          <pc:sldMk cId="511141128" sldId="486"/>
        </pc:sldMkLst>
      </pc:sldChg>
      <pc:sldChg chg="modSp mod">
        <pc:chgData name="Binney, Zachary Orion" userId="23b90841-6f82-4a8e-9640-99a475f9d973" providerId="ADAL" clId="{AE060AD7-C016-40E7-A2FC-8DF2507250C2}" dt="2023-08-16T09:55:01.517" v="295" actId="255"/>
        <pc:sldMkLst>
          <pc:docMk/>
          <pc:sldMk cId="4107364091" sldId="490"/>
        </pc:sldMkLst>
        <pc:spChg chg="mod">
          <ac:chgData name="Binney, Zachary Orion" userId="23b90841-6f82-4a8e-9640-99a475f9d973" providerId="ADAL" clId="{AE060AD7-C016-40E7-A2FC-8DF2507250C2}" dt="2023-08-16T09:55:01.517" v="295" actId="255"/>
          <ac:spMkLst>
            <pc:docMk/>
            <pc:sldMk cId="4107364091" sldId="490"/>
            <ac:spMk id="5" creationId="{00000000-0000-0000-0000-000000000000}"/>
          </ac:spMkLst>
        </pc:spChg>
      </pc:sldChg>
      <pc:sldChg chg="del">
        <pc:chgData name="Binney, Zachary Orion" userId="23b90841-6f82-4a8e-9640-99a475f9d973" providerId="ADAL" clId="{AE060AD7-C016-40E7-A2FC-8DF2507250C2}" dt="2023-08-15T18:00:24.048" v="2" actId="47"/>
        <pc:sldMkLst>
          <pc:docMk/>
          <pc:sldMk cId="1200606718" sldId="491"/>
        </pc:sldMkLst>
      </pc:sldChg>
      <pc:sldChg chg="del">
        <pc:chgData name="Binney, Zachary Orion" userId="23b90841-6f82-4a8e-9640-99a475f9d973" providerId="ADAL" clId="{AE060AD7-C016-40E7-A2FC-8DF2507250C2}" dt="2023-08-15T18:00:24.048" v="2" actId="47"/>
        <pc:sldMkLst>
          <pc:docMk/>
          <pc:sldMk cId="2137631245" sldId="492"/>
        </pc:sldMkLst>
      </pc:sldChg>
      <pc:sldChg chg="del">
        <pc:chgData name="Binney, Zachary Orion" userId="23b90841-6f82-4a8e-9640-99a475f9d973" providerId="ADAL" clId="{AE060AD7-C016-40E7-A2FC-8DF2507250C2}" dt="2023-08-15T18:00:24.048" v="2" actId="47"/>
        <pc:sldMkLst>
          <pc:docMk/>
          <pc:sldMk cId="543318267" sldId="502"/>
        </pc:sldMkLst>
      </pc:sldChg>
      <pc:sldChg chg="del">
        <pc:chgData name="Binney, Zachary Orion" userId="23b90841-6f82-4a8e-9640-99a475f9d973" providerId="ADAL" clId="{AE060AD7-C016-40E7-A2FC-8DF2507250C2}" dt="2023-08-15T18:00:24.048" v="2" actId="47"/>
        <pc:sldMkLst>
          <pc:docMk/>
          <pc:sldMk cId="3298932253" sldId="549"/>
        </pc:sldMkLst>
      </pc:sldChg>
      <pc:sldChg chg="del">
        <pc:chgData name="Binney, Zachary Orion" userId="23b90841-6f82-4a8e-9640-99a475f9d973" providerId="ADAL" clId="{AE060AD7-C016-40E7-A2FC-8DF2507250C2}" dt="2023-08-15T18:00:24.048" v="2" actId="47"/>
        <pc:sldMkLst>
          <pc:docMk/>
          <pc:sldMk cId="1997190992" sldId="550"/>
        </pc:sldMkLst>
      </pc:sldChg>
      <pc:sldChg chg="del">
        <pc:chgData name="Binney, Zachary Orion" userId="23b90841-6f82-4a8e-9640-99a475f9d973" providerId="ADAL" clId="{AE060AD7-C016-40E7-A2FC-8DF2507250C2}" dt="2023-08-15T18:00:24.048" v="2" actId="47"/>
        <pc:sldMkLst>
          <pc:docMk/>
          <pc:sldMk cId="1725870919" sldId="551"/>
        </pc:sldMkLst>
      </pc:sldChg>
      <pc:sldChg chg="del">
        <pc:chgData name="Binney, Zachary Orion" userId="23b90841-6f82-4a8e-9640-99a475f9d973" providerId="ADAL" clId="{AE060AD7-C016-40E7-A2FC-8DF2507250C2}" dt="2023-08-15T18:00:24.048" v="2" actId="47"/>
        <pc:sldMkLst>
          <pc:docMk/>
          <pc:sldMk cId="1344187913" sldId="552"/>
        </pc:sldMkLst>
      </pc:sldChg>
      <pc:sldChg chg="del">
        <pc:chgData name="Binney, Zachary Orion" userId="23b90841-6f82-4a8e-9640-99a475f9d973" providerId="ADAL" clId="{AE060AD7-C016-40E7-A2FC-8DF2507250C2}" dt="2023-08-15T18:00:24.048" v="2" actId="47"/>
        <pc:sldMkLst>
          <pc:docMk/>
          <pc:sldMk cId="2638904555" sldId="553"/>
        </pc:sldMkLst>
      </pc:sldChg>
      <pc:sldChg chg="del">
        <pc:chgData name="Binney, Zachary Orion" userId="23b90841-6f82-4a8e-9640-99a475f9d973" providerId="ADAL" clId="{AE060AD7-C016-40E7-A2FC-8DF2507250C2}" dt="2023-08-15T18:00:24.048" v="2" actId="47"/>
        <pc:sldMkLst>
          <pc:docMk/>
          <pc:sldMk cId="2485661306" sldId="554"/>
        </pc:sldMkLst>
      </pc:sldChg>
      <pc:sldChg chg="del">
        <pc:chgData name="Binney, Zachary Orion" userId="23b90841-6f82-4a8e-9640-99a475f9d973" providerId="ADAL" clId="{AE060AD7-C016-40E7-A2FC-8DF2507250C2}" dt="2023-08-15T18:00:24.048" v="2" actId="47"/>
        <pc:sldMkLst>
          <pc:docMk/>
          <pc:sldMk cId="1623023437" sldId="555"/>
        </pc:sldMkLst>
      </pc:sldChg>
      <pc:sldChg chg="del">
        <pc:chgData name="Binney, Zachary Orion" userId="23b90841-6f82-4a8e-9640-99a475f9d973" providerId="ADAL" clId="{AE060AD7-C016-40E7-A2FC-8DF2507250C2}" dt="2023-08-15T18:00:24.048" v="2" actId="47"/>
        <pc:sldMkLst>
          <pc:docMk/>
          <pc:sldMk cId="1102761379" sldId="556"/>
        </pc:sldMkLst>
      </pc:sldChg>
      <pc:sldChg chg="del">
        <pc:chgData name="Binney, Zachary Orion" userId="23b90841-6f82-4a8e-9640-99a475f9d973" providerId="ADAL" clId="{AE060AD7-C016-40E7-A2FC-8DF2507250C2}" dt="2023-08-15T18:00:24.048" v="2" actId="47"/>
        <pc:sldMkLst>
          <pc:docMk/>
          <pc:sldMk cId="1039482798" sldId="557"/>
        </pc:sldMkLst>
      </pc:sldChg>
      <pc:sldChg chg="add del">
        <pc:chgData name="Binney, Zachary Orion" userId="23b90841-6f82-4a8e-9640-99a475f9d973" providerId="ADAL" clId="{AE060AD7-C016-40E7-A2FC-8DF2507250C2}" dt="2023-08-16T09:55:21.079" v="296"/>
        <pc:sldMkLst>
          <pc:docMk/>
          <pc:sldMk cId="1111650955" sldId="559"/>
        </pc:sldMkLst>
      </pc:sldChg>
      <pc:sldChg chg="modSp mod">
        <pc:chgData name="Binney, Zachary Orion" userId="23b90841-6f82-4a8e-9640-99a475f9d973" providerId="ADAL" clId="{AE060AD7-C016-40E7-A2FC-8DF2507250C2}" dt="2023-08-15T18:02:15.256" v="113" actId="20577"/>
        <pc:sldMkLst>
          <pc:docMk/>
          <pc:sldMk cId="2164471235" sldId="560"/>
        </pc:sldMkLst>
        <pc:spChg chg="mod">
          <ac:chgData name="Binney, Zachary Orion" userId="23b90841-6f82-4a8e-9640-99a475f9d973" providerId="ADAL" clId="{AE060AD7-C016-40E7-A2FC-8DF2507250C2}" dt="2023-08-15T18:02:15.256" v="113" actId="20577"/>
          <ac:spMkLst>
            <pc:docMk/>
            <pc:sldMk cId="2164471235" sldId="560"/>
            <ac:spMk id="2" creationId="{C69D7D37-6ED5-49EC-A4E2-80F0F01C8DC8}"/>
          </ac:spMkLst>
        </pc:spChg>
      </pc:sldChg>
      <pc:sldChg chg="del">
        <pc:chgData name="Binney, Zachary Orion" userId="23b90841-6f82-4a8e-9640-99a475f9d973" providerId="ADAL" clId="{AE060AD7-C016-40E7-A2FC-8DF2507250C2}" dt="2023-08-15T18:00:08.988" v="1" actId="47"/>
        <pc:sldMkLst>
          <pc:docMk/>
          <pc:sldMk cId="3934365751" sldId="562"/>
        </pc:sldMkLst>
      </pc:sldChg>
      <pc:sldChg chg="del">
        <pc:chgData name="Binney, Zachary Orion" userId="23b90841-6f82-4a8e-9640-99a475f9d973" providerId="ADAL" clId="{AE060AD7-C016-40E7-A2FC-8DF2507250C2}" dt="2023-08-15T18:00:24.048" v="2" actId="47"/>
        <pc:sldMkLst>
          <pc:docMk/>
          <pc:sldMk cId="3147388001" sldId="564"/>
        </pc:sldMkLst>
      </pc:sldChg>
      <pc:sldChg chg="add del">
        <pc:chgData name="Binney, Zachary Orion" userId="23b90841-6f82-4a8e-9640-99a475f9d973" providerId="ADAL" clId="{AE060AD7-C016-40E7-A2FC-8DF2507250C2}" dt="2023-08-15T18:03:33.726" v="141" actId="47"/>
        <pc:sldMkLst>
          <pc:docMk/>
          <pc:sldMk cId="4189021343" sldId="568"/>
        </pc:sldMkLst>
      </pc:sldChg>
      <pc:sldChg chg="del">
        <pc:chgData name="Binney, Zachary Orion" userId="23b90841-6f82-4a8e-9640-99a475f9d973" providerId="ADAL" clId="{AE060AD7-C016-40E7-A2FC-8DF2507250C2}" dt="2023-08-15T18:00:08.988" v="1" actId="47"/>
        <pc:sldMkLst>
          <pc:docMk/>
          <pc:sldMk cId="1727089647" sldId="569"/>
        </pc:sldMkLst>
      </pc:sldChg>
      <pc:sldChg chg="del">
        <pc:chgData name="Binney, Zachary Orion" userId="23b90841-6f82-4a8e-9640-99a475f9d973" providerId="ADAL" clId="{AE060AD7-C016-40E7-A2FC-8DF2507250C2}" dt="2023-08-15T18:00:08.988" v="1" actId="47"/>
        <pc:sldMkLst>
          <pc:docMk/>
          <pc:sldMk cId="3195266943" sldId="570"/>
        </pc:sldMkLst>
      </pc:sldChg>
      <pc:sldChg chg="del">
        <pc:chgData name="Binney, Zachary Orion" userId="23b90841-6f82-4a8e-9640-99a475f9d973" providerId="ADAL" clId="{AE060AD7-C016-40E7-A2FC-8DF2507250C2}" dt="2023-08-15T18:00:08.988" v="1" actId="47"/>
        <pc:sldMkLst>
          <pc:docMk/>
          <pc:sldMk cId="86641863" sldId="571"/>
        </pc:sldMkLst>
      </pc:sldChg>
      <pc:sldChg chg="del">
        <pc:chgData name="Binney, Zachary Orion" userId="23b90841-6f82-4a8e-9640-99a475f9d973" providerId="ADAL" clId="{AE060AD7-C016-40E7-A2FC-8DF2507250C2}" dt="2023-08-15T18:00:08.988" v="1" actId="47"/>
        <pc:sldMkLst>
          <pc:docMk/>
          <pc:sldMk cId="3392886235" sldId="572"/>
        </pc:sldMkLst>
      </pc:sldChg>
      <pc:sldChg chg="add">
        <pc:chgData name="Binney, Zachary Orion" userId="23b90841-6f82-4a8e-9640-99a475f9d973" providerId="ADAL" clId="{AE060AD7-C016-40E7-A2FC-8DF2507250C2}" dt="2023-08-15T18:03:06.477" v="114"/>
        <pc:sldMkLst>
          <pc:docMk/>
          <pc:sldMk cId="686409355" sldId="573"/>
        </pc:sldMkLst>
      </pc:sldChg>
      <pc:sldChg chg="modSp add mod">
        <pc:chgData name="Binney, Zachary Orion" userId="23b90841-6f82-4a8e-9640-99a475f9d973" providerId="ADAL" clId="{AE060AD7-C016-40E7-A2FC-8DF2507250C2}" dt="2023-08-15T18:03:31.170" v="140" actId="20577"/>
        <pc:sldMkLst>
          <pc:docMk/>
          <pc:sldMk cId="890981938" sldId="574"/>
        </pc:sldMkLst>
        <pc:spChg chg="mod">
          <ac:chgData name="Binney, Zachary Orion" userId="23b90841-6f82-4a8e-9640-99a475f9d973" providerId="ADAL" clId="{AE060AD7-C016-40E7-A2FC-8DF2507250C2}" dt="2023-08-15T18:03:31.170" v="140" actId="20577"/>
          <ac:spMkLst>
            <pc:docMk/>
            <pc:sldMk cId="890981938" sldId="574"/>
            <ac:spMk id="2" creationId="{87C8B29D-E7FC-0243-8FA5-E181F43B9500}"/>
          </ac:spMkLst>
        </pc:spChg>
      </pc:sldChg>
      <pc:sldChg chg="add">
        <pc:chgData name="Binney, Zachary Orion" userId="23b90841-6f82-4a8e-9640-99a475f9d973" providerId="ADAL" clId="{AE060AD7-C016-40E7-A2FC-8DF2507250C2}" dt="2023-08-15T18:03:06.477" v="114"/>
        <pc:sldMkLst>
          <pc:docMk/>
          <pc:sldMk cId="1040581726" sldId="575"/>
        </pc:sldMkLst>
      </pc:sldChg>
      <pc:sldChg chg="add">
        <pc:chgData name="Binney, Zachary Orion" userId="23b90841-6f82-4a8e-9640-99a475f9d973" providerId="ADAL" clId="{AE060AD7-C016-40E7-A2FC-8DF2507250C2}" dt="2023-08-15T18:03:06.477" v="114"/>
        <pc:sldMkLst>
          <pc:docMk/>
          <pc:sldMk cId="1788576515" sldId="576"/>
        </pc:sldMkLst>
      </pc:sldChg>
      <pc:sldChg chg="add">
        <pc:chgData name="Binney, Zachary Orion" userId="23b90841-6f82-4a8e-9640-99a475f9d973" providerId="ADAL" clId="{AE060AD7-C016-40E7-A2FC-8DF2507250C2}" dt="2023-08-15T18:03:06.477" v="114"/>
        <pc:sldMkLst>
          <pc:docMk/>
          <pc:sldMk cId="3643926195" sldId="577"/>
        </pc:sldMkLst>
      </pc:sldChg>
      <pc:sldChg chg="add">
        <pc:chgData name="Binney, Zachary Orion" userId="23b90841-6f82-4a8e-9640-99a475f9d973" providerId="ADAL" clId="{AE060AD7-C016-40E7-A2FC-8DF2507250C2}" dt="2023-08-15T18:03:06.477" v="114"/>
        <pc:sldMkLst>
          <pc:docMk/>
          <pc:sldMk cId="3639525194" sldId="578"/>
        </pc:sldMkLst>
      </pc:sldChg>
      <pc:sldChg chg="add">
        <pc:chgData name="Binney, Zachary Orion" userId="23b90841-6f82-4a8e-9640-99a475f9d973" providerId="ADAL" clId="{AE060AD7-C016-40E7-A2FC-8DF2507250C2}" dt="2023-08-15T18:03:06.477" v="114"/>
        <pc:sldMkLst>
          <pc:docMk/>
          <pc:sldMk cId="202253685" sldId="579"/>
        </pc:sldMkLst>
      </pc:sldChg>
      <pc:sldChg chg="del">
        <pc:chgData name="Binney, Zachary Orion" userId="23b90841-6f82-4a8e-9640-99a475f9d973" providerId="ADAL" clId="{AE060AD7-C016-40E7-A2FC-8DF2507250C2}" dt="2023-08-15T18:00:24.048" v="2" actId="47"/>
        <pc:sldMkLst>
          <pc:docMk/>
          <pc:sldMk cId="409463867" sldId="580"/>
        </pc:sldMkLst>
      </pc:sldChg>
      <pc:sldChg chg="add">
        <pc:chgData name="Binney, Zachary Orion" userId="23b90841-6f82-4a8e-9640-99a475f9d973" providerId="ADAL" clId="{AE060AD7-C016-40E7-A2FC-8DF2507250C2}" dt="2023-08-15T18:03:06.477" v="114"/>
        <pc:sldMkLst>
          <pc:docMk/>
          <pc:sldMk cId="2591937079" sldId="580"/>
        </pc:sldMkLst>
      </pc:sldChg>
      <pc:sldChg chg="del">
        <pc:chgData name="Binney, Zachary Orion" userId="23b90841-6f82-4a8e-9640-99a475f9d973" providerId="ADAL" clId="{AE060AD7-C016-40E7-A2FC-8DF2507250C2}" dt="2023-08-15T18:00:24.048" v="2" actId="47"/>
        <pc:sldMkLst>
          <pc:docMk/>
          <pc:sldMk cId="1680786327" sldId="581"/>
        </pc:sldMkLst>
      </pc:sldChg>
      <pc:sldChg chg="add">
        <pc:chgData name="Binney, Zachary Orion" userId="23b90841-6f82-4a8e-9640-99a475f9d973" providerId="ADAL" clId="{AE060AD7-C016-40E7-A2FC-8DF2507250C2}" dt="2023-08-15T18:03:06.477" v="114"/>
        <pc:sldMkLst>
          <pc:docMk/>
          <pc:sldMk cId="2070629537" sldId="581"/>
        </pc:sldMkLst>
      </pc:sldChg>
      <pc:sldChg chg="add">
        <pc:chgData name="Binney, Zachary Orion" userId="23b90841-6f82-4a8e-9640-99a475f9d973" providerId="ADAL" clId="{AE060AD7-C016-40E7-A2FC-8DF2507250C2}" dt="2023-08-15T18:03:06.477" v="114"/>
        <pc:sldMkLst>
          <pc:docMk/>
          <pc:sldMk cId="458773127" sldId="582"/>
        </pc:sldMkLst>
      </pc:sldChg>
      <pc:sldChg chg="del">
        <pc:chgData name="Binney, Zachary Orion" userId="23b90841-6f82-4a8e-9640-99a475f9d973" providerId="ADAL" clId="{AE060AD7-C016-40E7-A2FC-8DF2507250C2}" dt="2023-08-15T18:00:24.048" v="2" actId="47"/>
        <pc:sldMkLst>
          <pc:docMk/>
          <pc:sldMk cId="1086831344" sldId="582"/>
        </pc:sldMkLst>
      </pc:sldChg>
      <pc:sldChg chg="del">
        <pc:chgData name="Binney, Zachary Orion" userId="23b90841-6f82-4a8e-9640-99a475f9d973" providerId="ADAL" clId="{AE060AD7-C016-40E7-A2FC-8DF2507250C2}" dt="2023-08-15T18:00:24.048" v="2" actId="47"/>
        <pc:sldMkLst>
          <pc:docMk/>
          <pc:sldMk cId="632834365" sldId="583"/>
        </pc:sldMkLst>
      </pc:sldChg>
      <pc:sldChg chg="add">
        <pc:chgData name="Binney, Zachary Orion" userId="23b90841-6f82-4a8e-9640-99a475f9d973" providerId="ADAL" clId="{AE060AD7-C016-40E7-A2FC-8DF2507250C2}" dt="2023-08-15T18:03:06.477" v="114"/>
        <pc:sldMkLst>
          <pc:docMk/>
          <pc:sldMk cId="1302781611" sldId="583"/>
        </pc:sldMkLst>
      </pc:sldChg>
      <pc:sldChg chg="del">
        <pc:chgData name="Binney, Zachary Orion" userId="23b90841-6f82-4a8e-9640-99a475f9d973" providerId="ADAL" clId="{AE060AD7-C016-40E7-A2FC-8DF2507250C2}" dt="2023-08-15T18:00:24.048" v="2" actId="47"/>
        <pc:sldMkLst>
          <pc:docMk/>
          <pc:sldMk cId="3011935474" sldId="584"/>
        </pc:sldMkLst>
      </pc:sldChg>
      <pc:sldChg chg="modSp add mod">
        <pc:chgData name="Binney, Zachary Orion" userId="23b90841-6f82-4a8e-9640-99a475f9d973" providerId="ADAL" clId="{AE060AD7-C016-40E7-A2FC-8DF2507250C2}" dt="2023-08-15T18:03:45.874" v="226" actId="20577"/>
        <pc:sldMkLst>
          <pc:docMk/>
          <pc:sldMk cId="3621516401" sldId="584"/>
        </pc:sldMkLst>
        <pc:spChg chg="mod">
          <ac:chgData name="Binney, Zachary Orion" userId="23b90841-6f82-4a8e-9640-99a475f9d973" providerId="ADAL" clId="{AE060AD7-C016-40E7-A2FC-8DF2507250C2}" dt="2023-08-15T18:03:45.874" v="226" actId="20577"/>
          <ac:spMkLst>
            <pc:docMk/>
            <pc:sldMk cId="3621516401" sldId="584"/>
            <ac:spMk id="2" creationId="{C69D7D37-6ED5-49EC-A4E2-80F0F01C8DC8}"/>
          </ac:spMkLst>
        </pc:spChg>
      </pc:sldChg>
      <pc:sldChg chg="add">
        <pc:chgData name="Binney, Zachary Orion" userId="23b90841-6f82-4a8e-9640-99a475f9d973" providerId="ADAL" clId="{AE060AD7-C016-40E7-A2FC-8DF2507250C2}" dt="2023-08-16T09:55:21.079" v="296"/>
        <pc:sldMkLst>
          <pc:docMk/>
          <pc:sldMk cId="480268165" sldId="585"/>
        </pc:sldMkLst>
      </pc:sldChg>
      <pc:sldChg chg="del">
        <pc:chgData name="Binney, Zachary Orion" userId="23b90841-6f82-4a8e-9640-99a475f9d973" providerId="ADAL" clId="{AE060AD7-C016-40E7-A2FC-8DF2507250C2}" dt="2023-08-15T18:00:24.048" v="2" actId="47"/>
        <pc:sldMkLst>
          <pc:docMk/>
          <pc:sldMk cId="1191665084" sldId="585"/>
        </pc:sldMkLst>
      </pc:sldChg>
      <pc:sldChg chg="del">
        <pc:chgData name="Binney, Zachary Orion" userId="23b90841-6f82-4a8e-9640-99a475f9d973" providerId="ADAL" clId="{AE060AD7-C016-40E7-A2FC-8DF2507250C2}" dt="2023-08-15T18:00:24.048" v="2" actId="47"/>
        <pc:sldMkLst>
          <pc:docMk/>
          <pc:sldMk cId="2594023555" sldId="586"/>
        </pc:sldMkLst>
      </pc:sldChg>
      <pc:sldChg chg="add">
        <pc:chgData name="Binney, Zachary Orion" userId="23b90841-6f82-4a8e-9640-99a475f9d973" providerId="ADAL" clId="{AE060AD7-C016-40E7-A2FC-8DF2507250C2}" dt="2023-08-16T09:55:21.079" v="296"/>
        <pc:sldMkLst>
          <pc:docMk/>
          <pc:sldMk cId="3277628359" sldId="586"/>
        </pc:sldMkLst>
      </pc:sldChg>
      <pc:sldChg chg="add">
        <pc:chgData name="Binney, Zachary Orion" userId="23b90841-6f82-4a8e-9640-99a475f9d973" providerId="ADAL" clId="{AE060AD7-C016-40E7-A2FC-8DF2507250C2}" dt="2023-08-16T09:55:21.079" v="296"/>
        <pc:sldMkLst>
          <pc:docMk/>
          <pc:sldMk cId="2900790569" sldId="588"/>
        </pc:sldMkLst>
      </pc:sldChg>
      <pc:sldChg chg="add">
        <pc:chgData name="Binney, Zachary Orion" userId="23b90841-6f82-4a8e-9640-99a475f9d973" providerId="ADAL" clId="{AE060AD7-C016-40E7-A2FC-8DF2507250C2}" dt="2023-08-16T09:55:21.079" v="296"/>
        <pc:sldMkLst>
          <pc:docMk/>
          <pc:sldMk cId="2783141581" sldId="594"/>
        </pc:sldMkLst>
      </pc:sldChg>
      <pc:sldChg chg="add">
        <pc:chgData name="Binney, Zachary Orion" userId="23b90841-6f82-4a8e-9640-99a475f9d973" providerId="ADAL" clId="{AE060AD7-C016-40E7-A2FC-8DF2507250C2}" dt="2023-08-16T09:55:21.079" v="296"/>
        <pc:sldMkLst>
          <pc:docMk/>
          <pc:sldMk cId="838081296" sldId="596"/>
        </pc:sldMkLst>
      </pc:sldChg>
      <pc:sldChg chg="add">
        <pc:chgData name="Binney, Zachary Orion" userId="23b90841-6f82-4a8e-9640-99a475f9d973" providerId="ADAL" clId="{AE060AD7-C016-40E7-A2FC-8DF2507250C2}" dt="2023-08-16T09:55:21.079" v="296"/>
        <pc:sldMkLst>
          <pc:docMk/>
          <pc:sldMk cId="2572194166" sldId="597"/>
        </pc:sldMkLst>
      </pc:sldChg>
      <pc:sldChg chg="add">
        <pc:chgData name="Binney, Zachary Orion" userId="23b90841-6f82-4a8e-9640-99a475f9d973" providerId="ADAL" clId="{AE060AD7-C016-40E7-A2FC-8DF2507250C2}" dt="2023-08-16T09:55:21.079" v="296"/>
        <pc:sldMkLst>
          <pc:docMk/>
          <pc:sldMk cId="353341155" sldId="598"/>
        </pc:sldMkLst>
      </pc:sldChg>
      <pc:sldChg chg="add">
        <pc:chgData name="Binney, Zachary Orion" userId="23b90841-6f82-4a8e-9640-99a475f9d973" providerId="ADAL" clId="{AE060AD7-C016-40E7-A2FC-8DF2507250C2}" dt="2023-08-16T09:55:21.079" v="296"/>
        <pc:sldMkLst>
          <pc:docMk/>
          <pc:sldMk cId="3288609253" sldId="599"/>
        </pc:sldMkLst>
      </pc:sldChg>
      <pc:sldChg chg="add">
        <pc:chgData name="Binney, Zachary Orion" userId="23b90841-6f82-4a8e-9640-99a475f9d973" providerId="ADAL" clId="{AE060AD7-C016-40E7-A2FC-8DF2507250C2}" dt="2023-08-16T09:55:21.079" v="296"/>
        <pc:sldMkLst>
          <pc:docMk/>
          <pc:sldMk cId="2353515109" sldId="600"/>
        </pc:sldMkLst>
      </pc:sldChg>
      <pc:sldChg chg="add">
        <pc:chgData name="Binney, Zachary Orion" userId="23b90841-6f82-4a8e-9640-99a475f9d973" providerId="ADAL" clId="{AE060AD7-C016-40E7-A2FC-8DF2507250C2}" dt="2023-08-16T09:55:21.079" v="296"/>
        <pc:sldMkLst>
          <pc:docMk/>
          <pc:sldMk cId="3299414096" sldId="601"/>
        </pc:sldMkLst>
      </pc:sldChg>
      <pc:sldChg chg="add">
        <pc:chgData name="Binney, Zachary Orion" userId="23b90841-6f82-4a8e-9640-99a475f9d973" providerId="ADAL" clId="{AE060AD7-C016-40E7-A2FC-8DF2507250C2}" dt="2023-08-16T09:55:21.079" v="296"/>
        <pc:sldMkLst>
          <pc:docMk/>
          <pc:sldMk cId="98448914" sldId="602"/>
        </pc:sldMkLst>
      </pc:sldChg>
      <pc:sldChg chg="add">
        <pc:chgData name="Binney, Zachary Orion" userId="23b90841-6f82-4a8e-9640-99a475f9d973" providerId="ADAL" clId="{AE060AD7-C016-40E7-A2FC-8DF2507250C2}" dt="2023-08-16T09:55:21.079" v="296"/>
        <pc:sldMkLst>
          <pc:docMk/>
          <pc:sldMk cId="3141945886" sldId="603"/>
        </pc:sldMkLst>
      </pc:sldChg>
      <pc:sldChg chg="add">
        <pc:chgData name="Binney, Zachary Orion" userId="23b90841-6f82-4a8e-9640-99a475f9d973" providerId="ADAL" clId="{AE060AD7-C016-40E7-A2FC-8DF2507250C2}" dt="2023-08-16T09:55:21.079" v="296"/>
        <pc:sldMkLst>
          <pc:docMk/>
          <pc:sldMk cId="1912007461" sldId="604"/>
        </pc:sldMkLst>
      </pc:sldChg>
      <pc:sldChg chg="modSp add mod">
        <pc:chgData name="Binney, Zachary Orion" userId="23b90841-6f82-4a8e-9640-99a475f9d973" providerId="ADAL" clId="{AE060AD7-C016-40E7-A2FC-8DF2507250C2}" dt="2023-08-29T10:19:36.777" v="518" actId="1076"/>
        <pc:sldMkLst>
          <pc:docMk/>
          <pc:sldMk cId="1885065075" sldId="605"/>
        </pc:sldMkLst>
        <pc:spChg chg="mod">
          <ac:chgData name="Binney, Zachary Orion" userId="23b90841-6f82-4a8e-9640-99a475f9d973" providerId="ADAL" clId="{AE060AD7-C016-40E7-A2FC-8DF2507250C2}" dt="2023-08-29T10:19:20.743" v="453" actId="20577"/>
          <ac:spMkLst>
            <pc:docMk/>
            <pc:sldMk cId="1885065075" sldId="605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AE060AD7-C016-40E7-A2FC-8DF2507250C2}" dt="2023-08-29T10:19:34.035" v="517" actId="20577"/>
          <ac:spMkLst>
            <pc:docMk/>
            <pc:sldMk cId="1885065075" sldId="605"/>
            <ac:spMk id="3" creationId="{00000000-0000-0000-0000-000000000000}"/>
          </ac:spMkLst>
        </pc:spChg>
        <pc:spChg chg="mod">
          <ac:chgData name="Binney, Zachary Orion" userId="23b90841-6f82-4a8e-9640-99a475f9d973" providerId="ADAL" clId="{AE060AD7-C016-40E7-A2FC-8DF2507250C2}" dt="2023-08-29T10:19:36.777" v="518" actId="1076"/>
          <ac:spMkLst>
            <pc:docMk/>
            <pc:sldMk cId="1885065075" sldId="605"/>
            <ac:spMk id="4" creationId="{C59EA900-9A1A-41E9-AEF9-FE1717B94778}"/>
          </ac:spMkLst>
        </pc:spChg>
      </pc:sldChg>
      <pc:sldChg chg="modSp add mod modAnim">
        <pc:chgData name="Binney, Zachary Orion" userId="23b90841-6f82-4a8e-9640-99a475f9d973" providerId="ADAL" clId="{AE060AD7-C016-40E7-A2FC-8DF2507250C2}" dt="2023-08-29T10:20:43.886" v="713"/>
        <pc:sldMkLst>
          <pc:docMk/>
          <pc:sldMk cId="402199138" sldId="606"/>
        </pc:sldMkLst>
        <pc:spChg chg="mod">
          <ac:chgData name="Binney, Zachary Orion" userId="23b90841-6f82-4a8e-9640-99a475f9d973" providerId="ADAL" clId="{AE060AD7-C016-40E7-A2FC-8DF2507250C2}" dt="2023-08-29T10:19:58.066" v="539" actId="20577"/>
          <ac:spMkLst>
            <pc:docMk/>
            <pc:sldMk cId="402199138" sldId="606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AE060AD7-C016-40E7-A2FC-8DF2507250C2}" dt="2023-08-29T10:20:40.862" v="712" actId="20577"/>
          <ac:spMkLst>
            <pc:docMk/>
            <pc:sldMk cId="402199138" sldId="606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1718C-7DF7-EB41-9AF5-78E1AC13C881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0A8B1C-9BFC-E241-86CF-1301092F0E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221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D5C076-6ECC-4F47-B999-9FC4E3173D6F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F11F4D-9B8F-4B43-8A29-F04FCE355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92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53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752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757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910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90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912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98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3876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850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586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16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013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015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42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245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71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028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727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287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129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801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70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90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880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32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302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03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73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051F94-191C-FB48-880D-0B7C1EA4CFE1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180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57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051F94-191C-FB48-880D-0B7C1EA4CFE1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319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essis.org/nessis17/Nandakumar.pdf" TargetMode="External"/><Relationship Id="rId2" Type="http://schemas.openxmlformats.org/officeDocument/2006/relationships/hyperlink" Target="https://statsbylopez.netlify.app/post/rethinking-draft-curv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2.00998" TargetMode="External"/><Relationship Id="rId2" Type="http://schemas.openxmlformats.org/officeDocument/2006/relationships/hyperlink" Target="https://www.baseballprospectus.com/news/article/59972/the-delta-method-revisited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tht.fangraphs.com/the-injury-zone-revisite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operations.nfl.com/gameday/analytics/stats-articles/what-data-and-analytics-told-us-about-2021-offseason-nfl-rules-proposals/" TargetMode="External"/><Relationship Id="rId7" Type="http://schemas.openxmlformats.org/officeDocument/2006/relationships/image" Target="../media/image9.png"/><Relationship Id="rId2" Type="http://schemas.openxmlformats.org/officeDocument/2006/relationships/hyperlink" Target="https://fivethirtyeight.com/features/everyone-wants-to-go-home-during-extra-innings-maybe-even-the-ump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ivethirtyeight.com/features/kickers-are-forever/" TargetMode="External"/><Relationship Id="rId5" Type="http://schemas.openxmlformats.org/officeDocument/2006/relationships/hyperlink" Target="https://fivethirtyeight.com/features/we-thought-nfl-kickers-would-keep-getting-better-but-this-year-theyre-struggling/" TargetMode="External"/><Relationship Id="rId4" Type="http://schemas.openxmlformats.org/officeDocument/2006/relationships/hyperlink" Target="https://fivethirtyeight.com/features/nfl-coaches-are-going-for-two-more-than-ever-it-took-them-long-enough/" TargetMode="External"/><Relationship Id="rId9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otballoutsiders.com/stat-analysis/2018/questionable-behavior" TargetMode="External"/><Relationship Id="rId2" Type="http://schemas.openxmlformats.org/officeDocument/2006/relationships/hyperlink" Target="https://library.fangraphs.com/features/spray-chart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s.fivethirtyeight.com/2021-mlb-predictions/" TargetMode="External"/><Relationship Id="rId2" Type="http://schemas.openxmlformats.org/officeDocument/2006/relationships/hyperlink" Target="https://projects.fivethirtyeight.com/nba-player-rating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stcompany.com/1686697/ny-jets-command-center-offers-real-time-analytics-sales-stats-freaks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hyperlink" Target="https://ftw.usatoday.com/2013/11/why-the-braves-want-to-move-in-one-ticket-sales-map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wire.com/2015/microsoft-will-show-next-gen-stats-on-nfl-app-thanks-to-rfid-chips-worn-by-players/" TargetMode="External"/><Relationship Id="rId2" Type="http://schemas.openxmlformats.org/officeDocument/2006/relationships/hyperlink" Target="https://www.reddit.com/r/baseball/comments/n4fake/root_sports_with_the_weirdly_specific_stat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bylopez.netlify.app/post/r-for-nfl-analysi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gif"/><Relationship Id="rId5" Type="http://schemas.openxmlformats.org/officeDocument/2006/relationships/image" Target="../media/image21.png"/><Relationship Id="rId4" Type="http://schemas.openxmlformats.org/officeDocument/2006/relationships/hyperlink" Target="https://www.sloansportsconference.com/research-papers/extracting-player-tracking-data-from-video-using-non-stationary-cameras-and-a-combination-of-computer-vision-technique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abr.org/50at50/analytic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omemlb.wordpress.com/2014/02/05/1977-new-candidates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web.stanford.edu/~ckirby/brad/other/Article1977.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omemlb.wordpress.com/2014/02/05/1977-new-candidates/" TargetMode="Externa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tcentric.org/mlbs-statcast-tech-could-revolutionize-the-game-of-baseball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hyperlink" Target="https://library.fangraphs.com/pitch-type-abbreviations-classifications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bylopez.netlify.app/post/r-for-nfl-analysis" TargetMode="Externa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2.gif"/><Relationship Id="rId4" Type="http://schemas.openxmlformats.org/officeDocument/2006/relationships/hyperlink" Target="https://operations.nfl.com/media/3670/big-data-bowl-sfu.pdf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ansided.com/2018/06/28/second-spectrum-redesigning-nba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hyperlink" Target="https://www.secondspectrum.com/press/2016-05-13.html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hyperlink" Target="mailto:zbinney@emory.edu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Statistics in Sports: Course Introduction + Overview and History of Sports Analytics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556559"/>
          </a:xfrm>
        </p:spPr>
        <p:txBody>
          <a:bodyPr>
            <a:normAutofit/>
          </a:bodyPr>
          <a:lstStyle/>
          <a:p>
            <a:r>
              <a:rPr lang="en-US" dirty="0"/>
              <a:t>Zachary Binney, PhD MPH</a:t>
            </a:r>
          </a:p>
          <a:p>
            <a:r>
              <a:rPr lang="en-US" dirty="0"/>
              <a:t>Oxford college of </a:t>
            </a:r>
            <a:r>
              <a:rPr lang="en-US" dirty="0" err="1"/>
              <a:t>emory</a:t>
            </a:r>
            <a:r>
              <a:rPr lang="en-US" dirty="0"/>
              <a:t> university</a:t>
            </a:r>
          </a:p>
          <a:p>
            <a:r>
              <a:rPr lang="en-US" dirty="0"/>
              <a:t>Fall 2023</a:t>
            </a:r>
          </a:p>
        </p:txBody>
      </p:sp>
    </p:spTree>
    <p:extLst>
      <p:ext uri="{BB962C8B-B14F-4D97-AF65-F5344CB8AC3E}">
        <p14:creationId xmlns:p14="http://schemas.microsoft.com/office/powerpoint/2010/main" val="1598264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B29D-E7FC-0243-8FA5-E181F43B9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Sports Analytics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DF61F-3D4E-4042-9A16-3F326F14C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641330" cy="4475056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200" dirty="0"/>
              <a:t>In-game strategy and decision-making</a:t>
            </a:r>
            <a:endParaRPr lang="en-US" sz="3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F2D3D-3539-4D4D-83ED-745B35F741A5}"/>
              </a:ext>
            </a:extLst>
          </p:cNvPr>
          <p:cNvSpPr txBox="1"/>
          <p:nvPr/>
        </p:nvSpPr>
        <p:spPr>
          <a:xfrm>
            <a:off x="2674189" y="6491981"/>
            <a:ext cx="93769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6B8CAD-EDCF-4782-9063-687691EB8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122" y="2402942"/>
            <a:ext cx="7124330" cy="384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581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B29D-E7FC-0243-8FA5-E181F43B9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Sports Analytics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DF61F-3D4E-4042-9A16-3F326F14C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641330" cy="4475056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200" dirty="0"/>
              <a:t>Player evaluation (amateur scouting/draft strategy)</a:t>
            </a:r>
            <a:endParaRPr lang="en-US" sz="3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F2D3D-3539-4D4D-83ED-745B35F741A5}"/>
              </a:ext>
            </a:extLst>
          </p:cNvPr>
          <p:cNvSpPr txBox="1"/>
          <p:nvPr/>
        </p:nvSpPr>
        <p:spPr>
          <a:xfrm>
            <a:off x="2674189" y="6491981"/>
            <a:ext cx="93769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2"/>
              </a:rPr>
              <a:t>https://statsbylopez.netlify.app/post/rethinking-draft-curve/</a:t>
            </a:r>
            <a:r>
              <a:rPr lang="en-US" sz="800" dirty="0"/>
              <a:t>, </a:t>
            </a:r>
            <a:r>
              <a:rPr lang="en-US" sz="800" dirty="0">
                <a:hlinkClick r:id="rId3"/>
              </a:rPr>
              <a:t>https://nessis.org/nessis17/Nandakumar.pdf</a:t>
            </a:r>
            <a:r>
              <a:rPr lang="en-US" sz="800" dirty="0"/>
              <a:t> 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500E24A-6086-44D0-8D28-5AC6AED0B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445" y="2361265"/>
            <a:ext cx="5446718" cy="389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71DD96-1AC7-4D5D-96CC-1EC9DCE2BA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3163" y="2285928"/>
            <a:ext cx="5544324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76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B29D-E7FC-0243-8FA5-E181F43B9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Sports Analytics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DF61F-3D4E-4042-9A16-3F326F14C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641330" cy="4475056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200" dirty="0"/>
              <a:t>Player evaluation (pro scouting)</a:t>
            </a:r>
            <a:endParaRPr lang="en-US" sz="3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F2D3D-3539-4D4D-83ED-745B35F741A5}"/>
              </a:ext>
            </a:extLst>
          </p:cNvPr>
          <p:cNvSpPr txBox="1"/>
          <p:nvPr/>
        </p:nvSpPr>
        <p:spPr>
          <a:xfrm>
            <a:off x="2674189" y="6584940"/>
            <a:ext cx="93769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2"/>
              </a:rPr>
              <a:t>https://www.baseballprospectus.com/news/article/59972/the-delta-method-revisited/</a:t>
            </a:r>
            <a:r>
              <a:rPr lang="en-US" sz="800" dirty="0"/>
              <a:t>, </a:t>
            </a:r>
            <a:r>
              <a:rPr lang="en-US" sz="800" dirty="0">
                <a:hlinkClick r:id="rId3"/>
              </a:rPr>
              <a:t>https://arxiv.org/abs/1802.00998</a:t>
            </a:r>
            <a:r>
              <a:rPr lang="en-US" sz="800" dirty="0"/>
              <a:t> 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85F9EB5-0734-4C2C-9FA6-794FB9257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770" y="2521257"/>
            <a:ext cx="3459639" cy="416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C075C7-80F1-4B29-AB27-5C0A25AC6D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649" y="1832191"/>
            <a:ext cx="4272906" cy="467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926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B29D-E7FC-0243-8FA5-E181F43B9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Sports Analytics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DF61F-3D4E-4042-9A16-3F326F14C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641330" cy="4475056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200" dirty="0"/>
              <a:t>Sports science, injuries, athlete health</a:t>
            </a:r>
            <a:endParaRPr lang="en-US" sz="3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F2D3D-3539-4D4D-83ED-745B35F741A5}"/>
              </a:ext>
            </a:extLst>
          </p:cNvPr>
          <p:cNvSpPr txBox="1"/>
          <p:nvPr/>
        </p:nvSpPr>
        <p:spPr>
          <a:xfrm>
            <a:off x="4465690" y="6571397"/>
            <a:ext cx="76253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My dissertation on NFL injuries; </a:t>
            </a:r>
            <a:r>
              <a:rPr lang="en-US" sz="800" dirty="0">
                <a:hlinkClick r:id="rId2"/>
              </a:rPr>
              <a:t>https://tht.fangraphs.com/the-injury-zone-revisited/</a:t>
            </a:r>
            <a:r>
              <a:rPr lang="en-US" sz="800" dirty="0"/>
              <a:t>  </a:t>
            </a:r>
          </a:p>
        </p:txBody>
      </p:sp>
      <p:pic>
        <p:nvPicPr>
          <p:cNvPr id="6146" name="Picture 2" descr="(Note: includes fastballs thrown by Westbrook from 2012-2013)">
            <a:extLst>
              <a:ext uri="{FF2B5EF4-FFF2-40B4-BE49-F238E27FC236}">
                <a16:creationId xmlns:a16="http://schemas.microsoft.com/office/drawing/2014/main" id="{8F45A17D-ADFF-4E48-9E6E-C734F472E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945" y="2411650"/>
            <a:ext cx="5034761" cy="380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2D3EBC-2E12-42B0-8EBE-97671B350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927" y="2387163"/>
            <a:ext cx="4298053" cy="42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25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B29D-E7FC-0243-8FA5-E181F43B9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Sports Analytics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DF61F-3D4E-4042-9A16-3F326F14C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641330" cy="4475056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200" dirty="0"/>
              <a:t>League development (e.g. rule changes)</a:t>
            </a:r>
            <a:endParaRPr lang="en-US" sz="3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F2D3D-3539-4D4D-83ED-745B35F741A5}"/>
              </a:ext>
            </a:extLst>
          </p:cNvPr>
          <p:cNvSpPr txBox="1"/>
          <p:nvPr/>
        </p:nvSpPr>
        <p:spPr>
          <a:xfrm>
            <a:off x="993671" y="6431649"/>
            <a:ext cx="11057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2"/>
              </a:rPr>
              <a:t>https://fivethirtyeight.com/features/everyone-wants-to-go-home-during-extra-innings-maybe-even-the-umps/</a:t>
            </a:r>
            <a:r>
              <a:rPr lang="en-US" sz="800" dirty="0"/>
              <a:t>; </a:t>
            </a:r>
            <a:r>
              <a:rPr lang="en-US" sz="800" dirty="0">
                <a:hlinkClick r:id="rId3"/>
              </a:rPr>
              <a:t>https://operations.nfl.com/gameday/analytics/stats-articles/what-data-and-analytics-told-us-about-2021-offseason-nfl-rules-proposals/</a:t>
            </a:r>
            <a:r>
              <a:rPr lang="en-US" sz="800" dirty="0"/>
              <a:t>; </a:t>
            </a:r>
            <a:r>
              <a:rPr lang="en-US" sz="800" dirty="0">
                <a:hlinkClick r:id="rId4"/>
              </a:rPr>
              <a:t>https://fivethirtyeight.com/features/nfl-coaches-are-going-for-two-more-than-ever-it-took-them-long-enough/</a:t>
            </a:r>
            <a:r>
              <a:rPr lang="en-US" sz="800" dirty="0"/>
              <a:t>; </a:t>
            </a:r>
            <a:r>
              <a:rPr lang="en-US" sz="800" dirty="0">
                <a:hlinkClick r:id="rId5"/>
              </a:rPr>
              <a:t>https://fivethirtyeight.com/features/we-thought-nfl-kickers-would-keep-getting-better-but-this-year-theyre-struggling/</a:t>
            </a:r>
            <a:r>
              <a:rPr lang="en-US" sz="800" dirty="0"/>
              <a:t>; </a:t>
            </a:r>
            <a:r>
              <a:rPr lang="en-US" sz="800" dirty="0">
                <a:hlinkClick r:id="rId6"/>
              </a:rPr>
              <a:t>https://fivethirtyeight.com/features/kickers-are-forever/</a:t>
            </a:r>
            <a:r>
              <a:rPr lang="en-US" sz="800" dirty="0"/>
              <a:t>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B337D3-B328-4FCF-87C1-E7C14BA68F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671" y="2530082"/>
            <a:ext cx="5062491" cy="3405283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5136E08-2B21-420D-ACEE-6912FFC19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799" y="2802230"/>
            <a:ext cx="3248060" cy="288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orris-feature-riddles-7">
            <a:extLst>
              <a:ext uri="{FF2B5EF4-FFF2-40B4-BE49-F238E27FC236}">
                <a16:creationId xmlns:a16="http://schemas.microsoft.com/office/drawing/2014/main" id="{1A01E782-6077-4484-ACF3-49C78E566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858" y="2694083"/>
            <a:ext cx="3186185" cy="310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629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B29D-E7FC-0243-8FA5-E181F43B9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Sports Analytics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DF61F-3D4E-4042-9A16-3F326F14C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641330" cy="4475056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200" dirty="0"/>
              <a:t>Opponent Scouting</a:t>
            </a:r>
            <a:endParaRPr lang="en-US" sz="3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F2D3D-3539-4D4D-83ED-745B35F741A5}"/>
              </a:ext>
            </a:extLst>
          </p:cNvPr>
          <p:cNvSpPr txBox="1"/>
          <p:nvPr/>
        </p:nvSpPr>
        <p:spPr>
          <a:xfrm>
            <a:off x="2674189" y="6560989"/>
            <a:ext cx="93769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2"/>
              </a:rPr>
              <a:t>https://library.fangraphs.com/features/spray-charts/</a:t>
            </a:r>
            <a:r>
              <a:rPr lang="en-US" sz="800" dirty="0"/>
              <a:t>, </a:t>
            </a:r>
            <a:r>
              <a:rPr lang="en-US" sz="800" dirty="0">
                <a:hlinkClick r:id="rId3"/>
              </a:rPr>
              <a:t>https://www.footballoutsiders.com/stat-analysis/2018/questionable-behavior</a:t>
            </a:r>
            <a:r>
              <a:rPr lang="en-US" sz="800" dirty="0"/>
              <a:t> 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6896CA7-4E2E-4CB2-9C31-7EBC28326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078" y="2447072"/>
            <a:ext cx="5715000" cy="4124325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78EA6E1-059D-4987-82F9-74272A7F7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646" y="2122281"/>
            <a:ext cx="4198509" cy="419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53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B29D-E7FC-0243-8FA5-E181F43B9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Sports Analytics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DF61F-3D4E-4042-9A16-3F326F14C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641330" cy="4475056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200" dirty="0"/>
              <a:t>Gambling and bar fights</a:t>
            </a:r>
            <a:endParaRPr lang="en-US" sz="3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F2D3D-3539-4D4D-83ED-745B35F741A5}"/>
              </a:ext>
            </a:extLst>
          </p:cNvPr>
          <p:cNvSpPr txBox="1"/>
          <p:nvPr/>
        </p:nvSpPr>
        <p:spPr>
          <a:xfrm>
            <a:off x="2674189" y="6491981"/>
            <a:ext cx="93769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2"/>
              </a:rPr>
              <a:t>https://projects.fivethirtyeight.com/nba-player-ratings/</a:t>
            </a:r>
            <a:r>
              <a:rPr lang="en-US" sz="800" dirty="0"/>
              <a:t>; </a:t>
            </a:r>
            <a:r>
              <a:rPr lang="en-US" sz="800" dirty="0">
                <a:hlinkClick r:id="rId3"/>
              </a:rPr>
              <a:t>https://projects.fivethirtyeight.com/2021-mlb-predictions/</a:t>
            </a:r>
            <a:r>
              <a:rPr lang="en-US" sz="800" dirty="0"/>
              <a:t> , https://statsbylopez.netlify.app/post/r-for-nfl-analysis/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493AD3-BA70-409E-9E4A-67285EC1B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617" y="2414188"/>
            <a:ext cx="4784794" cy="3705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EE2472-B6F2-4B87-8B61-083260D547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9998"/>
          <a:stretch/>
        </p:blipFill>
        <p:spPr>
          <a:xfrm>
            <a:off x="6475399" y="1769483"/>
            <a:ext cx="5575704" cy="1888117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B48C68F8-2DDF-48B7-A00D-F9F0B234F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848" y="3828791"/>
            <a:ext cx="3326918" cy="237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937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B29D-E7FC-0243-8FA5-E181F43B9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Sports Analytics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DF61F-3D4E-4042-9A16-3F326F14C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641330" cy="4475056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200" dirty="0"/>
              <a:t>Sports Business</a:t>
            </a:r>
            <a:endParaRPr lang="en-US" sz="3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BAD08A-ED23-43CC-A82E-D50A6BFAB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748" y="2545344"/>
            <a:ext cx="590550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5F2D3D-3539-4D4D-83ED-745B35F741A5}"/>
              </a:ext>
            </a:extLst>
          </p:cNvPr>
          <p:cNvSpPr txBox="1"/>
          <p:nvPr/>
        </p:nvSpPr>
        <p:spPr>
          <a:xfrm>
            <a:off x="2674189" y="6491981"/>
            <a:ext cx="93769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https://www.fastcompany.com/1686697/ny-jets-command-center-offers-real-time-analytics-sales-stats-freaks</a:t>
            </a:r>
            <a:r>
              <a:rPr lang="en-US" sz="800" dirty="0"/>
              <a:t>; </a:t>
            </a:r>
            <a:r>
              <a:rPr lang="en-US" sz="800" dirty="0">
                <a:hlinkClick r:id="rId4"/>
              </a:rPr>
              <a:t>https://ftw.usatoday.com/2013/11/why-the-braves-want-to-move-in-one-ticket-sales-map</a:t>
            </a:r>
            <a:r>
              <a:rPr lang="en-US" sz="800" dirty="0"/>
              <a:t> </a:t>
            </a:r>
          </a:p>
        </p:txBody>
      </p:sp>
      <p:pic>
        <p:nvPicPr>
          <p:cNvPr id="1028" name="Picture 4" descr="Why the Braves want to move, in one ticket-sales map | For The Win">
            <a:extLst>
              <a:ext uri="{FF2B5EF4-FFF2-40B4-BE49-F238E27FC236}">
                <a16:creationId xmlns:a16="http://schemas.microsoft.com/office/drawing/2014/main" id="{4C9BD97E-A4B9-406F-850C-64FE5BD7E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37" y="2458245"/>
            <a:ext cx="5036627" cy="365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409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B29D-E7FC-0243-8FA5-E181F43B9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Sports Analytics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DF61F-3D4E-4042-9A16-3F326F14C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641330" cy="4475056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200" dirty="0"/>
              <a:t>Media and broadcasting, narratives</a:t>
            </a:r>
            <a:endParaRPr lang="en-US" sz="3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F2D3D-3539-4D4D-83ED-745B35F741A5}"/>
              </a:ext>
            </a:extLst>
          </p:cNvPr>
          <p:cNvSpPr txBox="1"/>
          <p:nvPr/>
        </p:nvSpPr>
        <p:spPr>
          <a:xfrm>
            <a:off x="2674189" y="6491981"/>
            <a:ext cx="9376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2"/>
              </a:rPr>
              <a:t>https://www.reddit.com/r/baseball/comments/n4fake/root_sports_with_the_weirdly_specific_stat/</a:t>
            </a:r>
            <a:r>
              <a:rPr lang="en-US" sz="800" dirty="0"/>
              <a:t>, </a:t>
            </a:r>
            <a:r>
              <a:rPr lang="en-US" sz="800" dirty="0">
                <a:hlinkClick r:id="rId3"/>
              </a:rPr>
              <a:t>https://www.geekwire.com/2015/microsoft-will-show-next-gen-stats-on-nfl-app-thanks-to-rfid-chips-worn-by-players/</a:t>
            </a:r>
            <a:r>
              <a:rPr lang="en-US" sz="800" dirty="0"/>
              <a:t> </a:t>
            </a:r>
          </a:p>
        </p:txBody>
      </p:sp>
      <p:pic>
        <p:nvPicPr>
          <p:cNvPr id="2052" name="Picture 4" descr="Root Sports with the weirdly specific stat: baseball">
            <a:extLst>
              <a:ext uri="{FF2B5EF4-FFF2-40B4-BE49-F238E27FC236}">
                <a16:creationId xmlns:a16="http://schemas.microsoft.com/office/drawing/2014/main" id="{6E547AF0-4FD5-4DAF-9527-CD6F9256B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002" y="3050750"/>
            <a:ext cx="5135085" cy="256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creen Shot 2015-08-07 at 2.46.01 PM">
            <a:extLst>
              <a:ext uri="{FF2B5EF4-FFF2-40B4-BE49-F238E27FC236}">
                <a16:creationId xmlns:a16="http://schemas.microsoft.com/office/drawing/2014/main" id="{41A50CD2-7821-4E49-AB87-8E2EF19AE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86" y="2591159"/>
            <a:ext cx="59055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773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B29D-E7FC-0243-8FA5-E181F43B9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Sports Analytics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DF61F-3D4E-4042-9A16-3F326F14C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641330" cy="4475056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200" dirty="0"/>
              <a:t>Next frontier: Player tracking data</a:t>
            </a:r>
            <a:endParaRPr lang="en-US" sz="3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F2D3D-3539-4D4D-83ED-745B35F741A5}"/>
              </a:ext>
            </a:extLst>
          </p:cNvPr>
          <p:cNvSpPr txBox="1"/>
          <p:nvPr/>
        </p:nvSpPr>
        <p:spPr>
          <a:xfrm>
            <a:off x="2674189" y="6491981"/>
            <a:ext cx="9376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https://statsbylopez.netlify.app/post/r-for-nfl-analysis/</a:t>
            </a:r>
            <a:r>
              <a:rPr lang="en-US" sz="800" dirty="0"/>
              <a:t>, </a:t>
            </a:r>
            <a:r>
              <a:rPr lang="en-US" sz="800" dirty="0">
                <a:hlinkClick r:id="rId4"/>
              </a:rPr>
              <a:t>https://www.sloansportsconference.com/research-papers/extracting-player-tracking-data-from-video-using-non-stationary-cameras-and-a-combination-of-computer-vision-techniques</a:t>
            </a:r>
            <a:r>
              <a:rPr lang="en-US" sz="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A44E10-660C-4E37-8F6C-04FE5CBF9C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86"/>
          <a:stretch/>
        </p:blipFill>
        <p:spPr>
          <a:xfrm>
            <a:off x="5780194" y="2665562"/>
            <a:ext cx="5772956" cy="3422056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3BC19FCC-37F1-4BF6-8EBF-E4F2F12B5FB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76" y="2665562"/>
            <a:ext cx="4928558" cy="352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781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1823673"/>
            <a:ext cx="10260530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1. Course Introduction + Overview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Course Goals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Syllabus Review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2. Overview of Sports Analytics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3. Sports Analytics History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“Culture Wars”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4107364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7D37-6ED5-49EC-A4E2-80F0F01C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Sports Analytics History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FD1A0-4B97-4BF2-B54E-9E47013EA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50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Use of “Statistics” in Sports?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643271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200" dirty="0"/>
              <a:t>Who can push us back the farthest?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9EA900-9A1A-41E9-AEF9-FE1717B94778}"/>
              </a:ext>
            </a:extLst>
          </p:cNvPr>
          <p:cNvSpPr/>
          <p:nvPr/>
        </p:nvSpPr>
        <p:spPr>
          <a:xfrm>
            <a:off x="1923691" y="2665562"/>
            <a:ext cx="8807569" cy="32035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STOP!</a:t>
            </a:r>
          </a:p>
          <a:p>
            <a:pPr algn="ctr"/>
            <a:endParaRPr lang="en-US" sz="4800" dirty="0"/>
          </a:p>
          <a:p>
            <a:pPr algn="ctr"/>
            <a:r>
              <a:rPr lang="en-US" sz="4800" dirty="0"/>
              <a:t>DON’T LOOK AT FUTURE SLIDES YET.</a:t>
            </a:r>
          </a:p>
        </p:txBody>
      </p:sp>
    </p:spTree>
    <p:extLst>
      <p:ext uri="{BB962C8B-B14F-4D97-AF65-F5344CB8AC3E}">
        <p14:creationId xmlns:p14="http://schemas.microsoft.com/office/powerpoint/2010/main" val="480268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Use of “Statistics” in Sports?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643271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800" dirty="0"/>
              <a:t>Haven’t they always been there, in a sense?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800" dirty="0"/>
              <a:t>Doesn’t everyone – including </a:t>
            </a:r>
            <a:r>
              <a:rPr lang="en-US" sz="2800" b="1" dirty="0"/>
              <a:t>coaches</a:t>
            </a:r>
            <a:r>
              <a:rPr lang="en-US" sz="2800" dirty="0"/>
              <a:t> and </a:t>
            </a:r>
            <a:r>
              <a:rPr lang="en-US" sz="2800" b="1" dirty="0"/>
              <a:t>scouts</a:t>
            </a:r>
            <a:r>
              <a:rPr lang="en-US" sz="2800" dirty="0"/>
              <a:t> – use them?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800" dirty="0"/>
              <a:t>Jocks vs. nerds?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800" dirty="0"/>
              <a:t>Culture war vs. actual disagreement on using numbers in sports</a:t>
            </a:r>
          </a:p>
          <a:p>
            <a:pPr marL="704088" lvl="2" indent="-228600">
              <a:buFont typeface="Arial" panose="020B0604020202020204" pitchFamily="34" charset="0"/>
              <a:buChar char="•"/>
            </a:pPr>
            <a:r>
              <a:rPr lang="en-US" sz="2800" dirty="0"/>
              <a:t>Matter of degree (literally and figuratively) </a:t>
            </a:r>
          </a:p>
          <a:p>
            <a:pPr marL="704088" lvl="2" indent="-228600">
              <a:buFont typeface="Arial" panose="020B0604020202020204" pitchFamily="34" charset="0"/>
              <a:buChar char="•"/>
            </a:pPr>
            <a:r>
              <a:rPr lang="en-US" sz="2800" dirty="0"/>
              <a:t>Outsiders vs. insiders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77628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Analytics Culture War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5191377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200" dirty="0"/>
              <a:t>It’s not (just) dumb nerds resisting jocks who “know how to do their job better”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200" dirty="0"/>
              <a:t>“Nerd” = “Outsider”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200" dirty="0"/>
              <a:t>Have to recognize we’re coming in to </a:t>
            </a:r>
            <a:r>
              <a:rPr lang="en-US" sz="2200" i="1" dirty="0"/>
              <a:t>their</a:t>
            </a:r>
            <a:r>
              <a:rPr lang="en-US" sz="2200" dirty="0"/>
              <a:t> house. Be humble, “there to help”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200" dirty="0"/>
              <a:t>Try and integrate ourselves in existing culture/space while pressing for change. Tough balance!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2662459-60F2-4C8E-BCB4-4F8EF300C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980" y="4587044"/>
            <a:ext cx="8229600" cy="21692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58E427-EDB5-49F3-B1E5-5A0BFDAFA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7957" y="2026766"/>
            <a:ext cx="5191377" cy="245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790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Modern</a:t>
            </a:r>
            <a:r>
              <a:rPr lang="en-US" dirty="0"/>
              <a:t> History of Statistics in Sports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643271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200" dirty="0"/>
              <a:t>DISCLAIMER: In no way comprehensive. Weighted towards sports I know more about (football, baseball)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200" dirty="0"/>
              <a:t>Here’s a </a:t>
            </a:r>
            <a:r>
              <a:rPr lang="en-US" sz="3200" dirty="0">
                <a:hlinkClick r:id="rId3"/>
              </a:rPr>
              <a:t>baseball history</a:t>
            </a:r>
            <a:endParaRPr lang="en-US" sz="30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88609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Modern</a:t>
            </a:r>
            <a:r>
              <a:rPr lang="en-US" dirty="0"/>
              <a:t> History of Statistics in Sports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643271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200" dirty="0"/>
              <a:t>Early Modern Era: 1970-2000ish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3000" dirty="0"/>
              <a:t>Statisticians, academics, and other “outsiders” argue they can improve sports with numbers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535151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Modern</a:t>
            </a:r>
            <a:r>
              <a:rPr lang="en-US" dirty="0"/>
              <a:t> History of Statistics in Sports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7701664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dirty="0"/>
              <a:t>Early Modern Era: 1970-2000ish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“Operations research in football” – Carter &amp; </a:t>
            </a:r>
            <a:r>
              <a:rPr lang="en-US" sz="2400" dirty="0" err="1"/>
              <a:t>Machol</a:t>
            </a:r>
            <a:r>
              <a:rPr lang="en-US" sz="2400" dirty="0"/>
              <a:t>, 1971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“On the optimal time to pull the goalie” – Morrison, 1976 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400" dirty="0">
              <a:highlight>
                <a:srgbClr val="FFFF00"/>
              </a:highlight>
            </a:endParaRP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FFFF00"/>
                </a:highlight>
              </a:rPr>
              <a:t>Bill James Baseball Abstract – 1977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400" dirty="0">
              <a:highlight>
                <a:srgbClr val="FFFF00"/>
              </a:highlight>
            </a:endParaRP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Rotisserie Leagues/fantasy baseball (by mail)</a:t>
            </a:r>
          </a:p>
        </p:txBody>
      </p:sp>
      <p:pic>
        <p:nvPicPr>
          <p:cNvPr id="2050" name="Picture 2" descr="1977 New Candidates | the Hall of Miller and Eric">
            <a:extLst>
              <a:ext uri="{FF2B5EF4-FFF2-40B4-BE49-F238E27FC236}">
                <a16:creationId xmlns:a16="http://schemas.microsoft.com/office/drawing/2014/main" id="{77273509-3E91-4B30-AE98-08104DA30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005" y="2165105"/>
            <a:ext cx="2659187" cy="354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C80705-2772-419C-9EC0-53D0801BF780}"/>
              </a:ext>
            </a:extLst>
          </p:cNvPr>
          <p:cNvSpPr txBox="1"/>
          <p:nvPr/>
        </p:nvSpPr>
        <p:spPr>
          <a:xfrm>
            <a:off x="5751662" y="6508891"/>
            <a:ext cx="609456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4"/>
              </a:rPr>
              <a:t>https://homemlb.wordpress.com/2014/02/05/1977-new-candidates/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8314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Modern</a:t>
            </a:r>
            <a:r>
              <a:rPr lang="en-US" dirty="0"/>
              <a:t> History of Statistics in Sports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8" y="1845734"/>
            <a:ext cx="8167491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dirty="0"/>
              <a:t>Early Modern Era: 1970-2000ish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“Stein’s Paradox in Statistics” – </a:t>
            </a:r>
            <a:r>
              <a:rPr lang="en-US" sz="2400" dirty="0" err="1"/>
              <a:t>Efron</a:t>
            </a:r>
            <a:r>
              <a:rPr lang="en-US" sz="2400" dirty="0"/>
              <a:t> and Morris, 1977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400" i="1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400" i="1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400" i="1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400" i="1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400" i="1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400" i="1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400" i="1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400" i="1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i="1" dirty="0"/>
              <a:t>Hidden Game of Football</a:t>
            </a:r>
            <a:r>
              <a:rPr lang="en-US" sz="2400" dirty="0"/>
              <a:t> – Carroll, Thorn, and Palmer, 1988 </a:t>
            </a:r>
            <a:endParaRPr lang="en-US" sz="24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C80705-2772-419C-9EC0-53D0801BF780}"/>
              </a:ext>
            </a:extLst>
          </p:cNvPr>
          <p:cNvSpPr txBox="1"/>
          <p:nvPr/>
        </p:nvSpPr>
        <p:spPr>
          <a:xfrm>
            <a:off x="5751662" y="6508891"/>
            <a:ext cx="609456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https://statweb.stanford.edu/~ckirby/brad/other/Article1977.pdf</a:t>
            </a:r>
            <a:r>
              <a:rPr lang="en-US" sz="8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92B6CE-06F3-42DC-AA7F-05264573F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729" y="2598039"/>
            <a:ext cx="5002707" cy="305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8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Modern</a:t>
            </a:r>
            <a:r>
              <a:rPr lang="en-US" dirty="0"/>
              <a:t> History of Statistics in Sports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7701664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dirty="0"/>
              <a:t>Turn of the Millennium: 2000-2015ish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Greater data availability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Internet, bloggers, public analyses </a:t>
            </a:r>
            <a:r>
              <a:rPr lang="en-US" sz="2400" dirty="0">
                <a:sym typeface="Wingdings" panose="05000000000000000000" pitchFamily="2" charset="2"/>
              </a:rPr>
              <a:t> team hires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400" dirty="0">
              <a:sym typeface="Wingdings" panose="05000000000000000000" pitchFamily="2" charset="2"/>
            </a:endParaRP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Public profile grows</a:t>
            </a:r>
          </a:p>
          <a:p>
            <a:pPr marL="704088" lvl="2" indent="-228600">
              <a:buFont typeface="Arial" panose="020B0604020202020204" pitchFamily="34" charset="0"/>
              <a:buChar char="•"/>
            </a:pPr>
            <a:endParaRPr lang="en-US" sz="2400" i="1" dirty="0">
              <a:sym typeface="Wingdings" panose="05000000000000000000" pitchFamily="2" charset="2"/>
            </a:endParaRPr>
          </a:p>
          <a:p>
            <a:pPr marL="704088" lvl="2" indent="-228600">
              <a:buFont typeface="Arial" panose="020B0604020202020204" pitchFamily="34" charset="0"/>
              <a:buChar char="•"/>
            </a:pPr>
            <a:r>
              <a:rPr lang="en-US" sz="2400" i="1" dirty="0">
                <a:sym typeface="Wingdings" panose="05000000000000000000" pitchFamily="2" charset="2"/>
              </a:rPr>
              <a:t>Moneyball</a:t>
            </a:r>
            <a:r>
              <a:rPr lang="en-US" sz="2400" dirty="0">
                <a:sym typeface="Wingdings" panose="05000000000000000000" pitchFamily="2" charset="2"/>
              </a:rPr>
              <a:t>, 2003</a:t>
            </a:r>
            <a:endParaRPr lang="en-US" sz="2400" i="1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C80705-2772-419C-9EC0-53D0801BF780}"/>
              </a:ext>
            </a:extLst>
          </p:cNvPr>
          <p:cNvSpPr txBox="1"/>
          <p:nvPr/>
        </p:nvSpPr>
        <p:spPr>
          <a:xfrm>
            <a:off x="5751662" y="6508891"/>
            <a:ext cx="609456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2572194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Modern</a:t>
            </a:r>
            <a:r>
              <a:rPr lang="en-US" dirty="0"/>
              <a:t> History of Statistics in Sports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7701664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/>
              <a:t>Turn of the Millennium: 2000-2015ish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BaseballProspectus.com (1997)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Baseball-Reference.com (2000)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Pro-Football-Reference.com (2003)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FootballOutsiders.com (Aaron Schatz; 2003)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000" i="1" dirty="0"/>
              <a:t>Basketball on Paper</a:t>
            </a:r>
            <a:r>
              <a:rPr lang="en-US" sz="2000" dirty="0"/>
              <a:t> (Dean Oliver; 2004)</a:t>
            </a:r>
            <a:endParaRPr lang="en-US" sz="2000" i="1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Sports Reference (Sean Forman; 2004; now includes basketball, hockey, soccer, college basketball/football)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Fangraphs (2005)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Advanced Football Analytics (Brian Burke; 2006-16)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C80705-2772-419C-9EC0-53D0801BF780}"/>
              </a:ext>
            </a:extLst>
          </p:cNvPr>
          <p:cNvSpPr txBox="1"/>
          <p:nvPr/>
        </p:nvSpPr>
        <p:spPr>
          <a:xfrm>
            <a:off x="5751662" y="6508891"/>
            <a:ext cx="609456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https://homemlb.wordpress.com/2014/02/05/1977-new-candidates/</a:t>
            </a:r>
            <a:endParaRPr lang="en-US" sz="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46B01D-5B27-4DD3-B598-55A09EE30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79" y="5392566"/>
            <a:ext cx="9824637" cy="8734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00313C-8CE6-4D66-AD21-9ED16B136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2807" y="2253789"/>
            <a:ext cx="3515216" cy="5906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6E72F1-C030-40BD-A7CB-A1AD4B7A30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9046" y="3035029"/>
            <a:ext cx="1012937" cy="8514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1916B1-8FA5-43E6-9BB9-3FD2EE01CB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0759" y="4210846"/>
            <a:ext cx="2738388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4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7D37-6ED5-49EC-A4E2-80F0F01C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Introduction +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FD1A0-4B97-4BF2-B54E-9E47013EA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4712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Modern</a:t>
            </a:r>
            <a:r>
              <a:rPr lang="en-US" dirty="0"/>
              <a:t> History of Statistics in Sports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8" y="1845734"/>
            <a:ext cx="10349975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dirty="0"/>
              <a:t>Firehose/Player Tracking Era: 2015ish-Now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Proliferation of individual blogs, websites, independent sports analyses, sports analytics clubs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Massive increases in data for public but especially for private team work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b="1" dirty="0">
                <a:sym typeface="Wingdings" panose="05000000000000000000" pitchFamily="2" charset="2"/>
              </a:rPr>
              <a:t>Tracking data</a:t>
            </a:r>
            <a:r>
              <a:rPr lang="en-US" sz="2400" dirty="0">
                <a:sym typeface="Wingdings" panose="05000000000000000000" pitchFamily="2" charset="2"/>
              </a:rPr>
              <a:t> firehose; data engineers, architects critical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400" dirty="0">
              <a:sym typeface="Wingdings" panose="05000000000000000000" pitchFamily="2" charset="2"/>
            </a:endParaRP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Team hiring accelerates (non-baseball 0  some, baseball some  whole departments)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C80705-2772-419C-9EC0-53D0801BF780}"/>
              </a:ext>
            </a:extLst>
          </p:cNvPr>
          <p:cNvSpPr txBox="1"/>
          <p:nvPr/>
        </p:nvSpPr>
        <p:spPr>
          <a:xfrm>
            <a:off x="5751662" y="6508891"/>
            <a:ext cx="609456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3299414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Modern</a:t>
            </a:r>
            <a:r>
              <a:rPr lang="en-US" dirty="0"/>
              <a:t> History of Statistics in Sports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8" y="1845734"/>
            <a:ext cx="10349975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dirty="0"/>
              <a:t>Firehose/Player Tracking Era: 2015ish-Now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Baseball: </a:t>
            </a:r>
            <a:r>
              <a:rPr lang="en-US" sz="2400" dirty="0" err="1"/>
              <a:t>Statcast</a:t>
            </a:r>
            <a:r>
              <a:rPr lang="en-US" sz="2400" dirty="0"/>
              <a:t>/Hawkeye</a:t>
            </a:r>
          </a:p>
          <a:p>
            <a:pPr marL="704088" lvl="2" indent="-228600">
              <a:buFont typeface="Arial" panose="020B0604020202020204" pitchFamily="34" charset="0"/>
              <a:buChar char="•"/>
            </a:pPr>
            <a:r>
              <a:rPr lang="en-US" sz="2400" dirty="0"/>
              <a:t>Previously Trackman, </a:t>
            </a:r>
            <a:r>
              <a:rPr lang="en-US" sz="2400" dirty="0" err="1"/>
              <a:t>PitchF</a:t>
            </a:r>
            <a:r>
              <a:rPr lang="en-US" sz="2400" dirty="0"/>
              <a:t>/X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C80705-2772-419C-9EC0-53D0801BF780}"/>
              </a:ext>
            </a:extLst>
          </p:cNvPr>
          <p:cNvSpPr txBox="1"/>
          <p:nvPr/>
        </p:nvSpPr>
        <p:spPr>
          <a:xfrm>
            <a:off x="4641011" y="6508891"/>
            <a:ext cx="720521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https://www.etcentric.org/mlbs-statcast-tech-could-revolutionize-the-game-of-baseball/</a:t>
            </a:r>
            <a:r>
              <a:rPr lang="en-US" sz="800" dirty="0"/>
              <a:t>; </a:t>
            </a:r>
            <a:r>
              <a:rPr lang="en-US" sz="800" dirty="0">
                <a:hlinkClick r:id="rId4"/>
              </a:rPr>
              <a:t>https://library.fangraphs.com/pitch-type-abbreviations-classifications/</a:t>
            </a:r>
            <a:r>
              <a:rPr lang="en-US" sz="800" dirty="0"/>
              <a:t> </a:t>
            </a:r>
          </a:p>
        </p:txBody>
      </p:sp>
      <p:pic>
        <p:nvPicPr>
          <p:cNvPr id="4098" name="Picture 2" descr="MLB&amp;#39;s Statcast Tech Could Revolutionize the Game of Baseball | ETCentric">
            <a:extLst>
              <a:ext uri="{FF2B5EF4-FFF2-40B4-BE49-F238E27FC236}">
                <a16:creationId xmlns:a16="http://schemas.microsoft.com/office/drawing/2014/main" id="{AF4213C7-D810-4884-AE34-65A96A03E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828" y="3067140"/>
            <a:ext cx="6096000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6BA1103-5A66-40D2-B566-B97141E35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725" y="2980641"/>
            <a:ext cx="3929332" cy="299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48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Modern</a:t>
            </a:r>
            <a:r>
              <a:rPr lang="en-US" dirty="0"/>
              <a:t> History of Statistics in Sports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8" y="1845734"/>
            <a:ext cx="10349975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dirty="0"/>
              <a:t>Firehose/Player Tracking Era: 2015ish-Now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Football: Player Tracking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C80705-2772-419C-9EC0-53D0801BF780}"/>
              </a:ext>
            </a:extLst>
          </p:cNvPr>
          <p:cNvSpPr txBox="1"/>
          <p:nvPr/>
        </p:nvSpPr>
        <p:spPr>
          <a:xfrm>
            <a:off x="4641011" y="6508891"/>
            <a:ext cx="720521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https://statsbylopez.netlify.app/post/r-for-nfl-analysis</a:t>
            </a:r>
            <a:r>
              <a:rPr lang="en-US" sz="800" dirty="0"/>
              <a:t>; </a:t>
            </a:r>
            <a:r>
              <a:rPr lang="en-US" sz="800" dirty="0">
                <a:hlinkClick r:id="rId4"/>
              </a:rPr>
              <a:t>https://operations.nfl.com/media/3670/big-data-bowl-sfu.pdf</a:t>
            </a:r>
            <a:r>
              <a:rPr lang="en-US" sz="800" dirty="0"/>
              <a:t>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35362F-F320-4350-B256-360B1F6510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51" y="3005777"/>
            <a:ext cx="4008644" cy="2863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C8F503-62D8-457A-AB5A-4AD8E1A227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195" y="2910586"/>
            <a:ext cx="3552178" cy="33441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CE1934-CDA9-4B9F-AB62-18F332CFE6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1592" y="3504729"/>
            <a:ext cx="4254531" cy="211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458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Modern</a:t>
            </a:r>
            <a:r>
              <a:rPr lang="en-US" dirty="0"/>
              <a:t> History of Statistics in Sports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8" y="1845734"/>
            <a:ext cx="10349975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dirty="0"/>
              <a:t>Firehose/Player Tracking Era: 2015ish-Now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Basketball: Second Spectrum (prev. </a:t>
            </a:r>
            <a:r>
              <a:rPr lang="en-US" sz="2400" dirty="0" err="1"/>
              <a:t>SportVu</a:t>
            </a:r>
            <a:r>
              <a:rPr lang="en-US" sz="24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C80705-2772-419C-9EC0-53D0801BF780}"/>
              </a:ext>
            </a:extLst>
          </p:cNvPr>
          <p:cNvSpPr txBox="1"/>
          <p:nvPr/>
        </p:nvSpPr>
        <p:spPr>
          <a:xfrm>
            <a:off x="5615796" y="6463675"/>
            <a:ext cx="651466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https://fansided.com/2018/06/28/second-spectrum-redesigning-nba/</a:t>
            </a:r>
            <a:r>
              <a:rPr lang="en-US" sz="800" dirty="0"/>
              <a:t>; </a:t>
            </a:r>
            <a:r>
              <a:rPr lang="en-US" sz="800" dirty="0">
                <a:hlinkClick r:id="rId4"/>
              </a:rPr>
              <a:t>https://www.secondspectrum.com/press/2016-05-13.html</a:t>
            </a:r>
            <a:r>
              <a:rPr lang="en-US" sz="800" dirty="0"/>
              <a:t>  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26FB54F-1F99-42CD-8980-8AB45525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68" y="2882230"/>
            <a:ext cx="5607170" cy="304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Second Spectrum - Second Spectrum Writes ESPN Article on NBA Shooters">
            <a:extLst>
              <a:ext uri="{FF2B5EF4-FFF2-40B4-BE49-F238E27FC236}">
                <a16:creationId xmlns:a16="http://schemas.microsoft.com/office/drawing/2014/main" id="{57C24E69-F77F-4B2C-88E4-F6CAD0F3C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963" y="2882230"/>
            <a:ext cx="5524744" cy="315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0074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Fantasy Draft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643271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200" dirty="0"/>
              <a:t>Split into your teams. What is your draft strategy? Explain to your teammates, then we’ll discuss as a class.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200" dirty="0"/>
              <a:t>Do your </a:t>
            </a:r>
            <a:r>
              <a:rPr lang="en-US" sz="3200" dirty="0" err="1"/>
              <a:t>VORPal</a:t>
            </a:r>
            <a:r>
              <a:rPr lang="en-US" sz="3200" dirty="0"/>
              <a:t> blades go snicker snack?</a:t>
            </a:r>
          </a:p>
        </p:txBody>
      </p:sp>
    </p:spTree>
    <p:extLst>
      <p:ext uri="{BB962C8B-B14F-4D97-AF65-F5344CB8AC3E}">
        <p14:creationId xmlns:p14="http://schemas.microsoft.com/office/powerpoint/2010/main" val="40219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643271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200" dirty="0"/>
              <a:t>For next class: 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3200" dirty="0"/>
              <a:t>Any pre-FF draft research you’d like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0000"/>
              </a:solidFill>
            </a:endParaRP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3200" b="1" dirty="0"/>
              <a:t>Install R and </a:t>
            </a:r>
            <a:r>
              <a:rPr lang="en-US" sz="3200" b="1" dirty="0" err="1"/>
              <a:t>Rstudio</a:t>
            </a:r>
            <a:r>
              <a:rPr lang="en-US" sz="3200" b="1" dirty="0"/>
              <a:t> (complete “Tutorial 0”)</a:t>
            </a:r>
            <a:r>
              <a:rPr lang="en-US" sz="3200" dirty="0"/>
              <a:t> if you haven’t already</a:t>
            </a:r>
            <a:endParaRPr lang="en-US" sz="3200" b="1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0000"/>
              </a:solidFill>
            </a:endParaRP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3200" dirty="0"/>
              <a:t>OPTIONAL: play around with the sports databases in Tutorial 1. Come up with a question you’d like to answer using them.</a:t>
            </a:r>
          </a:p>
        </p:txBody>
      </p:sp>
    </p:spTree>
    <p:extLst>
      <p:ext uri="{BB962C8B-B14F-4D97-AF65-F5344CB8AC3E}">
        <p14:creationId xmlns:p14="http://schemas.microsoft.com/office/powerpoint/2010/main" val="13560898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1097280" y="1845734"/>
            <a:ext cx="10427970" cy="402336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Questions? </a:t>
            </a:r>
            <a:r>
              <a:rPr lang="en-US" sz="2400" dirty="0">
                <a:hlinkClick r:id="rId2"/>
              </a:rPr>
              <a:t>zbinney@emory.edu</a:t>
            </a:r>
            <a:r>
              <a:rPr lang="en-US" sz="2400" dirty="0"/>
              <a:t>, @binney_z on Twitter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</p:txBody>
      </p:sp>
      <p:pic>
        <p:nvPicPr>
          <p:cNvPr id="1026" name="Picture 2" descr="http://4.bp.blogspot.com/-Z708Q_Dl3Ko/UqePZST7ftI/AAAAAAAAChg/3cWwnM0fzfI/s1600/Colbert+Wav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53" y="2752084"/>
            <a:ext cx="5875175" cy="330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75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B29D-E7FC-0243-8FA5-E181F43B9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 class about?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DF61F-3D4E-4042-9A16-3F326F14C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641330" cy="4475056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200" b="1" dirty="0"/>
              <a:t>Sports Analytics:</a:t>
            </a:r>
            <a:r>
              <a:rPr lang="en-US" sz="3200" dirty="0"/>
              <a:t> my definition</a:t>
            </a:r>
            <a:endParaRPr lang="en-US" sz="30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3000" dirty="0"/>
              <a:t>Science of </a:t>
            </a:r>
            <a:r>
              <a:rPr lang="en-US" sz="3000" u="sng" dirty="0"/>
              <a:t>learning</a:t>
            </a:r>
            <a:r>
              <a:rPr lang="en-US" sz="3000" dirty="0"/>
              <a:t> by </a:t>
            </a:r>
            <a:r>
              <a:rPr lang="en-US" sz="3000" u="sng" dirty="0"/>
              <a:t>asking and answering questions</a:t>
            </a:r>
            <a:r>
              <a:rPr lang="en-US" sz="3000" dirty="0"/>
              <a:t> with </a:t>
            </a:r>
            <a:r>
              <a:rPr lang="en-US" sz="3000" u="sng" dirty="0"/>
              <a:t>data</a:t>
            </a:r>
            <a:r>
              <a:rPr lang="en-US" sz="3000" i="1" dirty="0"/>
              <a:t> </a:t>
            </a:r>
            <a:r>
              <a:rPr lang="en-US" sz="3000" dirty="0"/>
              <a:t>in sports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07D010-8D30-4FD8-A2A8-98C833E25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370" y="3188105"/>
            <a:ext cx="6582727" cy="34910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9AAD7C-07BE-4BC4-9097-7BF968CDF9BE}"/>
              </a:ext>
            </a:extLst>
          </p:cNvPr>
          <p:cNvSpPr txBox="1"/>
          <p:nvPr/>
        </p:nvSpPr>
        <p:spPr>
          <a:xfrm>
            <a:off x="9704717" y="6463675"/>
            <a:ext cx="23463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Google Trends</a:t>
            </a:r>
          </a:p>
        </p:txBody>
      </p:sp>
    </p:spTree>
    <p:extLst>
      <p:ext uri="{BB962C8B-B14F-4D97-AF65-F5344CB8AC3E}">
        <p14:creationId xmlns:p14="http://schemas.microsoft.com/office/powerpoint/2010/main" val="1840349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B29D-E7FC-0243-8FA5-E181F43B9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doing?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DF61F-3D4E-4042-9A16-3F326F14C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641330" cy="4475056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dirty="0"/>
              <a:t>1. Improve our overall problem solving and critical thinking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dirty="0"/>
              <a:t>2. Learn </a:t>
            </a:r>
            <a:r>
              <a:rPr lang="en-US" sz="2400" i="1" dirty="0"/>
              <a:t>how we learn</a:t>
            </a:r>
            <a:r>
              <a:rPr lang="en-US" sz="2400" dirty="0"/>
              <a:t> from data by </a:t>
            </a:r>
            <a:r>
              <a:rPr lang="en-US" sz="2400" i="1" dirty="0">
                <a:highlight>
                  <a:srgbClr val="FFFF00"/>
                </a:highlight>
              </a:rPr>
              <a:t>asking</a:t>
            </a:r>
            <a:r>
              <a:rPr lang="en-US" sz="2400" dirty="0">
                <a:highlight>
                  <a:srgbClr val="FFFF00"/>
                </a:highlight>
              </a:rPr>
              <a:t> meaningful questions and rigorously examining relevant data/evidence in sports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dirty="0"/>
              <a:t>3. Gain an understanding of basic statistical/analytical concepts and their applications in sports (</a:t>
            </a:r>
            <a:r>
              <a:rPr lang="en-US" sz="2400" b="1" dirty="0">
                <a:highlight>
                  <a:srgbClr val="FFFF00"/>
                </a:highlight>
              </a:rPr>
              <a:t>using R</a:t>
            </a:r>
            <a:r>
              <a:rPr lang="en-US" sz="2400" dirty="0"/>
              <a:t>)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Data Acquisition, Storage, and Access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Data Analysis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Data Visualization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dirty="0"/>
              <a:t>4. </a:t>
            </a:r>
            <a:r>
              <a:rPr lang="en-US" sz="2400" dirty="0">
                <a:highlight>
                  <a:srgbClr val="FFFF00"/>
                </a:highlight>
              </a:rPr>
              <a:t>Practice effectively communicating</a:t>
            </a:r>
            <a:r>
              <a:rPr lang="en-US" sz="2400" dirty="0"/>
              <a:t> analytical findings, arguments, and conclusions to diverse audiences</a:t>
            </a:r>
          </a:p>
        </p:txBody>
      </p:sp>
    </p:spTree>
    <p:extLst>
      <p:ext uri="{BB962C8B-B14F-4D97-AF65-F5344CB8AC3E}">
        <p14:creationId xmlns:p14="http://schemas.microsoft.com/office/powerpoint/2010/main" val="1275964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1842924"/>
            <a:ext cx="9749790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Open your syllabi!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Review</a:t>
            </a:r>
          </a:p>
        </p:txBody>
      </p:sp>
    </p:spTree>
    <p:extLst>
      <p:ext uri="{BB962C8B-B14F-4D97-AF65-F5344CB8AC3E}">
        <p14:creationId xmlns:p14="http://schemas.microsoft.com/office/powerpoint/2010/main" val="1808587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7D37-6ED5-49EC-A4E2-80F0F01C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Sports Analytics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FD1A0-4B97-4BF2-B54E-9E47013EA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516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Sports Analytics?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643271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200" dirty="0"/>
              <a:t>What are some applications you can see? Chat with your neighbors.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9EA900-9A1A-41E9-AEF9-FE1717B94778}"/>
              </a:ext>
            </a:extLst>
          </p:cNvPr>
          <p:cNvSpPr/>
          <p:nvPr/>
        </p:nvSpPr>
        <p:spPr>
          <a:xfrm>
            <a:off x="1843792" y="2914137"/>
            <a:ext cx="8807569" cy="32035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STOP!</a:t>
            </a:r>
          </a:p>
          <a:p>
            <a:pPr algn="ctr"/>
            <a:endParaRPr lang="en-US" sz="4800" dirty="0"/>
          </a:p>
          <a:p>
            <a:pPr algn="ctr"/>
            <a:r>
              <a:rPr lang="en-US" sz="4800" dirty="0"/>
              <a:t>DON’T LOOK AT FUTURE SLIDES YET.</a:t>
            </a:r>
          </a:p>
        </p:txBody>
      </p:sp>
    </p:spTree>
    <p:extLst>
      <p:ext uri="{BB962C8B-B14F-4D97-AF65-F5344CB8AC3E}">
        <p14:creationId xmlns:p14="http://schemas.microsoft.com/office/powerpoint/2010/main" val="1885065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B29D-E7FC-0243-8FA5-E181F43B9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Sports Analytics?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DF61F-3D4E-4042-9A16-3F326F14C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641330" cy="4475056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800" b="1" dirty="0"/>
              <a:t>Sports Analytics</a:t>
            </a:r>
            <a:r>
              <a:rPr lang="en-US" sz="2800" dirty="0"/>
              <a:t>: why do we need nerds?</a:t>
            </a:r>
          </a:p>
          <a:p>
            <a:pPr marL="292608" lvl="1" indent="0">
              <a:buNone/>
            </a:pPr>
            <a:endParaRPr lang="en-US" sz="28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800" dirty="0"/>
              <a:t>Mental limitations/cognitive biases</a:t>
            </a:r>
          </a:p>
          <a:p>
            <a:pPr marL="704088" lvl="2" indent="-228600">
              <a:buFont typeface="Arial" panose="020B0604020202020204" pitchFamily="34" charset="0"/>
              <a:buChar char="•"/>
            </a:pPr>
            <a:r>
              <a:rPr lang="en-US" sz="2800" dirty="0"/>
              <a:t>Data isn’t perfect in this realm, either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800" dirty="0"/>
              <a:t>Situational limitations (time)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800" dirty="0"/>
              <a:t>Everyone, including coaches and scouts, uses data/stats – some don’t phrase it as “analytics” </a:t>
            </a:r>
          </a:p>
        </p:txBody>
      </p:sp>
    </p:spTree>
    <p:extLst>
      <p:ext uri="{BB962C8B-B14F-4D97-AF65-F5344CB8AC3E}">
        <p14:creationId xmlns:p14="http://schemas.microsoft.com/office/powerpoint/2010/main" val="89098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23727</TotalTime>
  <Words>1401</Words>
  <Application>Microsoft Office PowerPoint</Application>
  <PresentationFormat>Widescreen</PresentationFormat>
  <Paragraphs>202</Paragraphs>
  <Slides>36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Retrospect</vt:lpstr>
      <vt:lpstr>Statistics in Sports: Course Introduction + Overview and History of Sports Analytics </vt:lpstr>
      <vt:lpstr>Roadmap</vt:lpstr>
      <vt:lpstr>Course Introduction + Overview</vt:lpstr>
      <vt:lpstr>What is this class about?</vt:lpstr>
      <vt:lpstr>What are we doing?</vt:lpstr>
      <vt:lpstr>Syllabus Review</vt:lpstr>
      <vt:lpstr>Overview of Sports Analytics Applications</vt:lpstr>
      <vt:lpstr>Why Sports Analytics?</vt:lpstr>
      <vt:lpstr>Why Sports Analytics?</vt:lpstr>
      <vt:lpstr>Sports Analytics Applications</vt:lpstr>
      <vt:lpstr>Sports Analytics Applications</vt:lpstr>
      <vt:lpstr>Sports Analytics Applications</vt:lpstr>
      <vt:lpstr>Sports Analytics Applications</vt:lpstr>
      <vt:lpstr>Sports Analytics Applications</vt:lpstr>
      <vt:lpstr>Sports Analytics Applications</vt:lpstr>
      <vt:lpstr>Sports Analytics Applications</vt:lpstr>
      <vt:lpstr>Sports Analytics Applications</vt:lpstr>
      <vt:lpstr>Sports Analytics Applications</vt:lpstr>
      <vt:lpstr>Sports Analytics Applications</vt:lpstr>
      <vt:lpstr>Sports Analytics History</vt:lpstr>
      <vt:lpstr>First Use of “Statistics” in Sports?</vt:lpstr>
      <vt:lpstr>First Use of “Statistics” in Sports?</vt:lpstr>
      <vt:lpstr>Analytics Culture War</vt:lpstr>
      <vt:lpstr>Modern History of Statistics in Sports</vt:lpstr>
      <vt:lpstr>Modern History of Statistics in Sports</vt:lpstr>
      <vt:lpstr>Modern History of Statistics in Sports</vt:lpstr>
      <vt:lpstr>Modern History of Statistics in Sports</vt:lpstr>
      <vt:lpstr>Modern History of Statistics in Sports</vt:lpstr>
      <vt:lpstr>Modern History of Statistics in Sports</vt:lpstr>
      <vt:lpstr>Modern History of Statistics in Sports</vt:lpstr>
      <vt:lpstr>Modern History of Statistics in Sports</vt:lpstr>
      <vt:lpstr>Modern History of Statistics in Sports</vt:lpstr>
      <vt:lpstr>Modern History of Statistics in Sports</vt:lpstr>
      <vt:lpstr>Aside: Fantasy Draft</vt:lpstr>
      <vt:lpstr>Next Class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Microsoft Office User</dc:creator>
  <cp:lastModifiedBy>Binney, Zachary Orion</cp:lastModifiedBy>
  <cp:revision>62</cp:revision>
  <cp:lastPrinted>2017-08-16T18:18:14Z</cp:lastPrinted>
  <dcterms:created xsi:type="dcterms:W3CDTF">2016-08-17T18:00:39Z</dcterms:created>
  <dcterms:modified xsi:type="dcterms:W3CDTF">2023-08-29T10:20:49Z</dcterms:modified>
</cp:coreProperties>
</file>